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309" r:id="rId3"/>
    <p:sldId id="312" r:id="rId4"/>
    <p:sldId id="313" r:id="rId5"/>
    <p:sldId id="314" r:id="rId6"/>
    <p:sldId id="315" r:id="rId7"/>
    <p:sldId id="316" r:id="rId8"/>
    <p:sldId id="317" r:id="rId9"/>
    <p:sldId id="318" r:id="rId10"/>
    <p:sldId id="319" r:id="rId11"/>
    <p:sldId id="320" r:id="rId12"/>
    <p:sldId id="321" r:id="rId13"/>
    <p:sldId id="322" r:id="rId14"/>
    <p:sldId id="260" r:id="rId15"/>
    <p:sldId id="286" r:id="rId16"/>
    <p:sldId id="287" r:id="rId17"/>
    <p:sldId id="311" r:id="rId18"/>
    <p:sldId id="288" r:id="rId19"/>
    <p:sldId id="289" r:id="rId20"/>
    <p:sldId id="290" r:id="rId21"/>
    <p:sldId id="291" r:id="rId22"/>
    <p:sldId id="263" r:id="rId23"/>
    <p:sldId id="278" r:id="rId24"/>
    <p:sldId id="292" r:id="rId25"/>
    <p:sldId id="293" r:id="rId26"/>
    <p:sldId id="294" r:id="rId27"/>
    <p:sldId id="280"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2782" autoAdjust="0"/>
  </p:normalViewPr>
  <p:slideViewPr>
    <p:cSldViewPr>
      <p:cViewPr varScale="1">
        <p:scale>
          <a:sx n="39" d="100"/>
          <a:sy n="39" d="100"/>
        </p:scale>
        <p:origin x="-102" y="-7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81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2F54DD-3D85-4585-9BBE-854E59B49D40}" type="datetimeFigureOut">
              <a:rPr lang="fr-FR" smtClean="0"/>
              <a:pPr/>
              <a:t>25/04/2009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40311-5FBD-4C4E-A1DB-0678BA079C4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21</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22</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23</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24</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25</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26</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27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840311-5FBD-4C4E-A1DB-0678BA079C41}"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05BE80A-A80B-4E52-A14B-C0EF0CDE2A76}" type="datetimeFigureOut">
              <a:rPr lang="fr-FR" smtClean="0"/>
              <a:pPr/>
              <a:t>25/04/2009</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9C2C4F06-93B9-49A5-B291-95D4A406530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05BE80A-A80B-4E52-A14B-C0EF0CDE2A76}" type="datetimeFigureOut">
              <a:rPr lang="fr-FR" smtClean="0"/>
              <a:pPr/>
              <a:t>25/04/2009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2C4F06-93B9-49A5-B291-95D4A406530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05BE80A-A80B-4E52-A14B-C0EF0CDE2A76}" type="datetimeFigureOut">
              <a:rPr lang="fr-FR" smtClean="0"/>
              <a:pPr/>
              <a:t>25/04/2009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2C4F06-93B9-49A5-B291-95D4A406530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05BE80A-A80B-4E52-A14B-C0EF0CDE2A76}" type="datetimeFigureOut">
              <a:rPr lang="fr-FR" smtClean="0"/>
              <a:pPr/>
              <a:t>25/04/2009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2C4F06-93B9-49A5-B291-95D4A406530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05BE80A-A80B-4E52-A14B-C0EF0CDE2A76}" type="datetimeFigureOut">
              <a:rPr lang="fr-FR" smtClean="0"/>
              <a:pPr/>
              <a:t>25/04/2009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2C4F06-93B9-49A5-B291-95D4A406530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05BE80A-A80B-4E52-A14B-C0EF0CDE2A76}" type="datetimeFigureOut">
              <a:rPr lang="fr-FR" smtClean="0"/>
              <a:pPr/>
              <a:t>25/04/2009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2C4F06-93B9-49A5-B291-95D4A406530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05BE80A-A80B-4E52-A14B-C0EF0CDE2A76}" type="datetimeFigureOut">
              <a:rPr lang="fr-FR" smtClean="0"/>
              <a:pPr/>
              <a:t>25/04/2009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C2C4F06-93B9-49A5-B291-95D4A406530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05BE80A-A80B-4E52-A14B-C0EF0CDE2A76}" type="datetimeFigureOut">
              <a:rPr lang="fr-FR" smtClean="0"/>
              <a:pPr/>
              <a:t>25/04/2009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C2C4F06-93B9-49A5-B291-95D4A406530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05BE80A-A80B-4E52-A14B-C0EF0CDE2A76}" type="datetimeFigureOut">
              <a:rPr lang="fr-FR" smtClean="0"/>
              <a:pPr/>
              <a:t>25/04/2009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C2C4F06-93B9-49A5-B291-95D4A406530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05BE80A-A80B-4E52-A14B-C0EF0CDE2A76}" type="datetimeFigureOut">
              <a:rPr lang="fr-FR" smtClean="0"/>
              <a:pPr/>
              <a:t>25/04/2009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2C4F06-93B9-49A5-B291-95D4A406530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05BE80A-A80B-4E52-A14B-C0EF0CDE2A76}" type="datetimeFigureOut">
              <a:rPr lang="fr-FR" smtClean="0"/>
              <a:pPr/>
              <a:t>25/04/2009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C2C4F06-93B9-49A5-B291-95D4A406530A}"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5BE80A-A80B-4E52-A14B-C0EF0CDE2A76}" type="datetimeFigureOut">
              <a:rPr lang="fr-FR" smtClean="0"/>
              <a:pPr/>
              <a:t>25/04/2009</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2C4F06-93B9-49A5-B291-95D4A406530A}"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2714620"/>
            <a:ext cx="9144000" cy="4143380"/>
          </a:xfrm>
        </p:spPr>
        <p:style>
          <a:lnRef idx="3">
            <a:schemeClr val="lt1"/>
          </a:lnRef>
          <a:fillRef idx="1">
            <a:schemeClr val="accent1"/>
          </a:fillRef>
          <a:effectRef idx="1">
            <a:schemeClr val="accent1"/>
          </a:effectRef>
          <a:fontRef idx="minor">
            <a:schemeClr val="lt1"/>
          </a:fontRef>
        </p:style>
        <p:txBody>
          <a:bodyPr>
            <a:normAutofit/>
          </a:bodyPr>
          <a:lstStyle/>
          <a:p>
            <a:pPr algn="r">
              <a:buBlip>
                <a:blip r:embed="rId3"/>
              </a:buBlip>
            </a:pPr>
            <a:endParaRPr lang="ar-TN" dirty="0" smtClean="0"/>
          </a:p>
          <a:p>
            <a:pPr algn="ctr">
              <a:buNone/>
            </a:pPr>
            <a:r>
              <a:rPr lang="ar-TN" dirty="0" smtClean="0"/>
              <a:t/>
            </a:r>
            <a:br>
              <a:rPr lang="ar-TN" dirty="0" smtClean="0"/>
            </a:br>
            <a:r>
              <a:rPr lang="ar-TN" sz="3600" dirty="0" smtClean="0"/>
              <a:t>قراءة نقدية لمحور التراسل في الكتاب المدرسي</a:t>
            </a:r>
            <a:r>
              <a:rPr lang="ar-TN" dirty="0" smtClean="0"/>
              <a:t/>
            </a:r>
            <a:br>
              <a:rPr lang="ar-TN" dirty="0" smtClean="0"/>
            </a:br>
            <a:endParaRPr lang="ar-TN" dirty="0" smtClean="0"/>
          </a:p>
          <a:p>
            <a:pPr algn="ctr">
              <a:buNone/>
            </a:pPr>
            <a:r>
              <a:rPr lang="ar-TN" dirty="0" smtClean="0"/>
              <a:t>لتلاميذ السّنة التاسعة من التعليم الأساسي</a:t>
            </a:r>
            <a:br>
              <a:rPr lang="ar-TN" dirty="0" smtClean="0"/>
            </a:br>
            <a:endParaRPr lang="ar-TN" dirty="0" smtClean="0"/>
          </a:p>
          <a:p>
            <a:pPr algn="ctr">
              <a:buNone/>
            </a:pPr>
            <a:r>
              <a:rPr lang="ar-TN" dirty="0" smtClean="0"/>
              <a:t>الأستاذ المكوّن محمد الهادي الكعبوري</a:t>
            </a:r>
            <a:br>
              <a:rPr lang="ar-TN" dirty="0" smtClean="0"/>
            </a:br>
            <a:r>
              <a:rPr lang="ar-TN" dirty="0" smtClean="0"/>
              <a:t>2008/2009 </a:t>
            </a:r>
            <a:endParaRPr lang="fr-FR" dirty="0"/>
          </a:p>
        </p:txBody>
      </p:sp>
      <p:sp>
        <p:nvSpPr>
          <p:cNvPr id="6" name="Titre 3"/>
          <p:cNvSpPr txBox="1">
            <a:spLocks/>
          </p:cNvSpPr>
          <p:nvPr/>
        </p:nvSpPr>
        <p:spPr>
          <a:xfrm>
            <a:off x="0" y="1000108"/>
            <a:ext cx="9144000" cy="1714488"/>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85000" lnSpcReduction="20000"/>
          </a:bodyPr>
          <a:lstStyle/>
          <a:p>
            <a:pPr lvl="0" algn="ctr">
              <a:spcBef>
                <a:spcPct val="0"/>
              </a:spcBef>
            </a:pPr>
            <a:r>
              <a:rPr kumimoji="0" lang="ar-TN" sz="5000" b="0" i="0" u="none" strike="noStrike" kern="1200" cap="none" spc="0" normalizeH="0" baseline="0" noProof="0" dirty="0" smtClean="0">
                <a:ln>
                  <a:noFill/>
                </a:ln>
                <a:solidFill>
                  <a:schemeClr val="lt1"/>
                </a:solidFill>
                <a:effectLst/>
                <a:uLnTx/>
                <a:uFillTx/>
                <a:latin typeface="+mn-lt"/>
                <a:ea typeface="+mn-ea"/>
                <a:cs typeface="AF_Taif Normal" pitchFamily="2" charset="-78"/>
              </a:rPr>
              <a:t/>
            </a:r>
            <a:br>
              <a:rPr kumimoji="0" lang="ar-TN" sz="5000" b="0" i="0" u="none" strike="noStrike" kern="1200" cap="none" spc="0" normalizeH="0" baseline="0" noProof="0" dirty="0" smtClean="0">
                <a:ln>
                  <a:noFill/>
                </a:ln>
                <a:solidFill>
                  <a:schemeClr val="lt1"/>
                </a:solidFill>
                <a:effectLst/>
                <a:uLnTx/>
                <a:uFillTx/>
                <a:latin typeface="+mn-lt"/>
                <a:ea typeface="+mn-ea"/>
                <a:cs typeface="AF_Taif Normal" pitchFamily="2" charset="-78"/>
              </a:rPr>
            </a:br>
            <a:r>
              <a:rPr lang="ar-TN" sz="5000" dirty="0" smtClean="0">
                <a:cs typeface="AF_Taif Normal" pitchFamily="2" charset="-78"/>
              </a:rPr>
              <a:t> التراسل </a:t>
            </a:r>
            <a:r>
              <a:rPr lang="ar-TN" sz="2100" dirty="0" smtClean="0">
                <a:cs typeface="AF_Taif Normal" pitchFamily="2" charset="-78"/>
              </a:rPr>
              <a:t>9 أساسي </a:t>
            </a:r>
            <a:r>
              <a:rPr kumimoji="0" lang="ar-TN" sz="5000" b="0" i="0" u="none" strike="noStrike" kern="1200" cap="none" spc="0" normalizeH="0" baseline="0" noProof="0" dirty="0" smtClean="0">
                <a:ln>
                  <a:noFill/>
                </a:ln>
                <a:solidFill>
                  <a:schemeClr val="lt1"/>
                </a:solidFill>
                <a:effectLst/>
                <a:uLnTx/>
                <a:uFillTx/>
                <a:latin typeface="+mn-lt"/>
                <a:ea typeface="+mn-ea"/>
                <a:cs typeface="AF_Taif Normal" pitchFamily="2" charset="-78"/>
              </a:rPr>
              <a:t/>
            </a:r>
            <a:br>
              <a:rPr kumimoji="0" lang="ar-TN" sz="5000" b="0" i="0" u="none" strike="noStrike" kern="1200" cap="none" spc="0" normalizeH="0" baseline="0" noProof="0" dirty="0" smtClean="0">
                <a:ln>
                  <a:noFill/>
                </a:ln>
                <a:solidFill>
                  <a:schemeClr val="lt1"/>
                </a:solidFill>
                <a:effectLst/>
                <a:uLnTx/>
                <a:uFillTx/>
                <a:latin typeface="+mn-lt"/>
                <a:ea typeface="+mn-ea"/>
                <a:cs typeface="AF_Taif Normal" pitchFamily="2" charset="-78"/>
              </a:rPr>
            </a:b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00108"/>
            <a:ext cx="9144000" cy="5857892"/>
          </a:xfrm>
        </p:spPr>
        <p:style>
          <a:lnRef idx="2">
            <a:schemeClr val="accent1">
              <a:shade val="50000"/>
            </a:schemeClr>
          </a:lnRef>
          <a:fillRef idx="1">
            <a:schemeClr val="accent1"/>
          </a:fillRef>
          <a:effectRef idx="0">
            <a:schemeClr val="accent1"/>
          </a:effectRef>
          <a:fontRef idx="minor">
            <a:schemeClr val="lt1"/>
          </a:fontRef>
        </p:style>
        <p:txBody>
          <a:bodyPr/>
          <a:lstStyle/>
          <a:p>
            <a:pPr algn="r"/>
            <a:r>
              <a:rPr lang="ar-SA" sz="2800" b="1" dirty="0" smtClean="0">
                <a:solidFill>
                  <a:schemeClr val="lt1"/>
                </a:solidFill>
              </a:rPr>
              <a:t> </a:t>
            </a:r>
            <a:endParaRPr lang="ar-TN" sz="2800" b="1" dirty="0" smtClean="0">
              <a:solidFill>
                <a:schemeClr val="lt1"/>
              </a:solidFill>
            </a:endParaRPr>
          </a:p>
        </p:txBody>
      </p:sp>
      <p:graphicFrame>
        <p:nvGraphicFramePr>
          <p:cNvPr id="4" name="Tableau 3"/>
          <p:cNvGraphicFramePr>
            <a:graphicFrameLocks noGrp="1"/>
          </p:cNvGraphicFramePr>
          <p:nvPr/>
        </p:nvGraphicFramePr>
        <p:xfrm>
          <a:off x="0" y="1071546"/>
          <a:ext cx="9144000" cy="5786454"/>
        </p:xfrm>
        <a:graphic>
          <a:graphicData uri="http://schemas.openxmlformats.org/drawingml/2006/table">
            <a:tbl>
              <a:tblPr firstRow="1" bandRow="1">
                <a:tableStyleId>{5C22544A-7EE6-4342-B048-85BDC9FD1C3A}</a:tableStyleId>
              </a:tblPr>
              <a:tblGrid>
                <a:gridCol w="160421"/>
                <a:gridCol w="8983579"/>
              </a:tblGrid>
              <a:tr h="5786454">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r" rtl="1">
                        <a:lnSpc>
                          <a:spcPct val="115000"/>
                        </a:lnSpc>
                        <a:spcAft>
                          <a:spcPts val="0"/>
                        </a:spcAft>
                        <a:buFont typeface="Symbol"/>
                        <a:buChar char=""/>
                        <a:tabLst>
                          <a:tab pos="167640" algn="l"/>
                        </a:tabLst>
                      </a:pPr>
                      <a:r>
                        <a:rPr kumimoji="0" lang="ar-TN" sz="1800" b="1" kern="1200" dirty="0" smtClean="0">
                          <a:solidFill>
                            <a:schemeClr val="lt1"/>
                          </a:solidFill>
                          <a:latin typeface="+mn-lt"/>
                          <a:ea typeface="+mn-ea"/>
                          <a:cs typeface="+mn-cs"/>
                        </a:rPr>
                        <a:t> </a:t>
                      </a:r>
                      <a:r>
                        <a:rPr lang="ar-TN" sz="3600" b="1" dirty="0" smtClean="0"/>
                        <a:t> </a:t>
                      </a:r>
                      <a:r>
                        <a:rPr lang="ar-SA" sz="3600" b="1" dirty="0" smtClean="0">
                          <a:solidFill>
                            <a:schemeClr val="lt1"/>
                          </a:solidFill>
                        </a:rPr>
                        <a:t>وإن لم يكن قصد المبدعين من كتابة رسائلهم موجها من حيث المبدأ إلى القارئ العام ,فإنهم غالبا ما ينشرون</a:t>
                      </a:r>
                      <a:r>
                        <a:rPr lang="ar-TN" sz="3600" b="1" dirty="0" smtClean="0">
                          <a:solidFill>
                            <a:schemeClr val="lt1"/>
                          </a:solidFill>
                        </a:rPr>
                        <a:t> </a:t>
                      </a:r>
                      <a:r>
                        <a:rPr lang="ar-SA" sz="3600" b="1" dirty="0" smtClean="0">
                          <a:solidFill>
                            <a:schemeClr val="lt1"/>
                          </a:solidFill>
                        </a:rPr>
                        <a:t>رسائلهم لما تنطوي عليه من كتابة راقية, إلى جانب  ما تنطوي عليه من معاني غير معروفة من قبل صاحب البلاغ نفسه.</a:t>
                      </a:r>
                      <a:endParaRPr lang="ar-TN" sz="3600" baseline="0" dirty="0" smtClean="0">
                        <a:latin typeface="Comic Sans MS" pitchFamily="66" charset="0"/>
                        <a:ea typeface="Calibri"/>
                        <a:cs typeface="AF_Unizah" pitchFamily="2" charset="-78"/>
                      </a:endParaRPr>
                    </a:p>
                  </a:txBody>
                  <a:tcPr marL="44450" marR="44450" marT="0" marB="0"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r>
              <a:rPr lang="ar-TN" sz="3200" dirty="0" smtClean="0">
                <a:latin typeface="Georgia Ref" pitchFamily="18" charset="0"/>
                <a:cs typeface="AGA Aladdin Regular" pitchFamily="2" charset="-78"/>
              </a:rPr>
              <a:t>ا </a:t>
            </a:r>
            <a:endParaRPr lang="fr-FR" dirty="0"/>
          </a:p>
        </p:txBody>
      </p:sp>
      <p:graphicFrame>
        <p:nvGraphicFramePr>
          <p:cNvPr id="7" name="Tableau 6"/>
          <p:cNvGraphicFramePr>
            <a:graphicFrameLocks noGrp="1"/>
          </p:cNvGraphicFramePr>
          <p:nvPr/>
        </p:nvGraphicFramePr>
        <p:xfrm>
          <a:off x="0" y="1071546"/>
          <a:ext cx="9144000" cy="5786454"/>
        </p:xfrm>
        <a:graphic>
          <a:graphicData uri="http://schemas.openxmlformats.org/drawingml/2006/table">
            <a:tbl>
              <a:tblPr firstRow="1" bandRow="1">
                <a:tableStyleId>{5C22544A-7EE6-4342-B048-85BDC9FD1C3A}</a:tableStyleId>
              </a:tblPr>
              <a:tblGrid>
                <a:gridCol w="160422"/>
                <a:gridCol w="8983578"/>
              </a:tblGrid>
              <a:tr h="5786454">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justLow" rtl="1">
                        <a:lnSpc>
                          <a:spcPct val="115000"/>
                        </a:lnSpc>
                        <a:spcAft>
                          <a:spcPts val="0"/>
                        </a:spcAft>
                        <a:buFont typeface="Symbol"/>
                        <a:buChar char=""/>
                        <a:tabLst>
                          <a:tab pos="167640" algn="l"/>
                        </a:tabLst>
                      </a:pPr>
                      <a:r>
                        <a:rPr kumimoji="0" lang="ar-TN" sz="3200" b="1" u="sng" kern="1200" dirty="0" smtClean="0">
                          <a:solidFill>
                            <a:srgbClr val="FFFF00"/>
                          </a:solidFill>
                          <a:latin typeface="+mn-lt"/>
                          <a:ea typeface="+mn-ea"/>
                          <a:cs typeface="+mn-cs"/>
                        </a:rPr>
                        <a:t>7- الرسالة باعتبار مضمونها </a:t>
                      </a:r>
                      <a:r>
                        <a:rPr kumimoji="0" lang="ar-TN" sz="3200" b="1" u="sng" kern="1200" dirty="0" err="1" smtClean="0">
                          <a:solidFill>
                            <a:srgbClr val="FFFF00"/>
                          </a:solidFill>
                          <a:latin typeface="+mn-lt"/>
                          <a:ea typeface="+mn-ea"/>
                          <a:cs typeface="+mn-cs"/>
                        </a:rPr>
                        <a:t>و</a:t>
                      </a:r>
                      <a:r>
                        <a:rPr kumimoji="0" lang="ar-TN" sz="3200" b="1" u="sng" kern="1200" dirty="0" smtClean="0">
                          <a:solidFill>
                            <a:srgbClr val="FFFF00"/>
                          </a:solidFill>
                          <a:latin typeface="+mn-lt"/>
                          <a:ea typeface="+mn-ea"/>
                          <a:cs typeface="+mn-cs"/>
                        </a:rPr>
                        <a:t> أغراضها:</a:t>
                      </a:r>
                      <a:br>
                        <a:rPr kumimoji="0" lang="ar-TN" sz="3200" b="1" u="sng" kern="1200" dirty="0" smtClean="0">
                          <a:solidFill>
                            <a:srgbClr val="FFFF00"/>
                          </a:solidFill>
                          <a:latin typeface="+mn-lt"/>
                          <a:ea typeface="+mn-ea"/>
                          <a:cs typeface="+mn-cs"/>
                        </a:rPr>
                      </a:br>
                      <a:r>
                        <a:rPr kumimoji="0" lang="ar-TN" sz="3200" b="1" kern="1200" dirty="0" smtClean="0">
                          <a:solidFill>
                            <a:schemeClr val="lt1"/>
                          </a:solidFill>
                          <a:latin typeface="+mn-lt"/>
                          <a:ea typeface="+mn-ea"/>
                          <a:cs typeface="+mn-cs"/>
                        </a:rPr>
                        <a:t>السلطانيات </a:t>
                      </a:r>
                      <a:r>
                        <a:rPr kumimoji="0" lang="ar-TN" sz="3200" b="1" kern="1200" dirty="0" err="1" smtClean="0">
                          <a:solidFill>
                            <a:schemeClr val="lt1"/>
                          </a:solidFill>
                          <a:latin typeface="+mn-lt"/>
                          <a:ea typeface="+mn-ea"/>
                          <a:cs typeface="+mn-cs"/>
                        </a:rPr>
                        <a:t>و</a:t>
                      </a:r>
                      <a:r>
                        <a:rPr kumimoji="0" lang="ar-TN" sz="3200" b="1" kern="1200" dirty="0" smtClean="0">
                          <a:solidFill>
                            <a:schemeClr val="lt1"/>
                          </a:solidFill>
                          <a:latin typeface="+mn-lt"/>
                          <a:ea typeface="+mn-ea"/>
                          <a:cs typeface="+mn-cs"/>
                        </a:rPr>
                        <a:t> </a:t>
                      </a:r>
                      <a:r>
                        <a:rPr kumimoji="0" lang="ar-TN" sz="3200" b="1" kern="1200" dirty="0" err="1" smtClean="0">
                          <a:solidFill>
                            <a:schemeClr val="lt1"/>
                          </a:solidFill>
                          <a:latin typeface="+mn-lt"/>
                          <a:ea typeface="+mn-ea"/>
                          <a:cs typeface="+mn-cs"/>
                        </a:rPr>
                        <a:t>الإخوانيات</a:t>
                      </a:r>
                      <a:r>
                        <a:rPr kumimoji="0" lang="ar-TN" sz="3200" b="1" kern="1200" dirty="0" smtClean="0">
                          <a:solidFill>
                            <a:schemeClr val="lt1"/>
                          </a:solidFill>
                          <a:latin typeface="+mn-lt"/>
                          <a:ea typeface="+mn-ea"/>
                          <a:cs typeface="+mn-cs"/>
                        </a:rPr>
                        <a:t>  </a:t>
                      </a:r>
                      <a:br>
                        <a:rPr kumimoji="0" lang="ar-TN" sz="3200" b="1" kern="1200" dirty="0" smtClean="0">
                          <a:solidFill>
                            <a:schemeClr val="lt1"/>
                          </a:solidFill>
                          <a:latin typeface="+mn-lt"/>
                          <a:ea typeface="+mn-ea"/>
                          <a:cs typeface="+mn-cs"/>
                        </a:rPr>
                      </a:br>
                      <a:endParaRPr kumimoji="0" lang="ar-TN" sz="3200" b="1" kern="1200" dirty="0" smtClean="0">
                        <a:solidFill>
                          <a:schemeClr val="lt1"/>
                        </a:solidFill>
                        <a:latin typeface="+mn-lt"/>
                        <a:ea typeface="+mn-ea"/>
                        <a:cs typeface="+mn-cs"/>
                      </a:endParaRPr>
                    </a:p>
                    <a:p>
                      <a:pPr marL="742950" marR="723900" lvl="1" indent="-285750" algn="justLow" rtl="1">
                        <a:lnSpc>
                          <a:spcPct val="115000"/>
                        </a:lnSpc>
                        <a:spcAft>
                          <a:spcPts val="0"/>
                        </a:spcAft>
                        <a:buFont typeface="Symbol"/>
                        <a:buChar char=""/>
                        <a:tabLst>
                          <a:tab pos="167640" algn="l"/>
                        </a:tabLst>
                      </a:pPr>
                      <a:r>
                        <a:rPr kumimoji="0" lang="ar-TN" sz="3200" b="1" kern="1200" dirty="0" smtClean="0">
                          <a:solidFill>
                            <a:schemeClr val="lt1"/>
                          </a:solidFill>
                          <a:latin typeface="+mn-lt"/>
                          <a:ea typeface="+mn-ea"/>
                          <a:cs typeface="+mn-cs"/>
                        </a:rPr>
                        <a:t>و لعلّ أهمّ مصطلح  </a:t>
                      </a:r>
                      <a:r>
                        <a:rPr kumimoji="0" lang="ar-TN" sz="3200" b="1" kern="1200" dirty="0" err="1" smtClean="0">
                          <a:solidFill>
                            <a:schemeClr val="lt1"/>
                          </a:solidFill>
                          <a:latin typeface="+mn-lt"/>
                          <a:ea typeface="+mn-ea"/>
                          <a:cs typeface="+mn-cs"/>
                        </a:rPr>
                        <a:t>محّضوه</a:t>
                      </a:r>
                      <a:r>
                        <a:rPr kumimoji="0" lang="ar-TN" sz="3200" b="1" kern="1200" dirty="0" smtClean="0">
                          <a:solidFill>
                            <a:schemeClr val="lt1"/>
                          </a:solidFill>
                          <a:latin typeface="+mn-lt"/>
                          <a:ea typeface="+mn-ea"/>
                          <a:cs typeface="+mn-cs"/>
                        </a:rPr>
                        <a:t> من مادّة رسل للاستعمال الفنّي </a:t>
                      </a:r>
                      <a:r>
                        <a:rPr kumimoji="0" lang="ar-TN" sz="3200" b="1" kern="1200" dirty="0" err="1" smtClean="0">
                          <a:solidFill>
                            <a:schemeClr val="lt1"/>
                          </a:solidFill>
                          <a:latin typeface="+mn-lt"/>
                          <a:ea typeface="+mn-ea"/>
                          <a:cs typeface="+mn-cs"/>
                        </a:rPr>
                        <a:t>و</a:t>
                      </a:r>
                      <a:r>
                        <a:rPr kumimoji="0" lang="ar-TN" sz="3200" b="1" kern="1200" dirty="0" smtClean="0">
                          <a:solidFill>
                            <a:schemeClr val="lt1"/>
                          </a:solidFill>
                          <a:latin typeface="+mn-lt"/>
                          <a:ea typeface="+mn-ea"/>
                          <a:cs typeface="+mn-cs"/>
                        </a:rPr>
                        <a:t> الأدبيّ إنّما هو مصطلح التّرسّل فعبارة التّرسّل هي التي تحمل في معناها الدّلالة الأدبيّة لكتابة الرّسائل. ابن رمضان </a:t>
                      </a:r>
                      <a:r>
                        <a:rPr kumimoji="0" lang="ar-TN" sz="3200" b="1" kern="1200" dirty="0" err="1" smtClean="0">
                          <a:solidFill>
                            <a:schemeClr val="lt1"/>
                          </a:solidFill>
                          <a:latin typeface="+mn-lt"/>
                          <a:ea typeface="+mn-ea"/>
                          <a:cs typeface="+mn-cs"/>
                        </a:rPr>
                        <a:t>ص</a:t>
                      </a:r>
                      <a:r>
                        <a:rPr kumimoji="0" lang="ar-TN" sz="3200" b="1" kern="1200" dirty="0" smtClean="0">
                          <a:solidFill>
                            <a:schemeClr val="lt1"/>
                          </a:solidFill>
                          <a:latin typeface="+mn-lt"/>
                          <a:ea typeface="+mn-ea"/>
                          <a:cs typeface="+mn-cs"/>
                        </a:rPr>
                        <a:t> 111</a:t>
                      </a:r>
                      <a:endParaRPr lang="fr-FR" sz="3200" dirty="0">
                        <a:latin typeface="Comic Sans MS" pitchFamily="66" charset="0"/>
                        <a:ea typeface="Calibri"/>
                        <a:cs typeface="AF_Unizah" pitchFamily="2" charset="-78"/>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r>
              <a:rPr lang="ar-TN" sz="3200" dirty="0" smtClean="0">
                <a:latin typeface="Georgia Ref" pitchFamily="18" charset="0"/>
                <a:cs typeface="AGA Aladdin Regular" pitchFamily="2" charset="-78"/>
              </a:rPr>
              <a:t>ا *- :</a:t>
            </a:r>
            <a:r>
              <a:rPr lang="ar-TN" dirty="0" smtClean="0"/>
              <a:t/>
            </a:r>
            <a:br>
              <a:rPr lang="ar-TN" dirty="0" smtClean="0"/>
            </a:br>
            <a:endParaRPr lang="fr-FR" dirty="0"/>
          </a:p>
        </p:txBody>
      </p:sp>
      <p:graphicFrame>
        <p:nvGraphicFramePr>
          <p:cNvPr id="7" name="Tableau 6"/>
          <p:cNvGraphicFramePr>
            <a:graphicFrameLocks noGrp="1"/>
          </p:cNvGraphicFramePr>
          <p:nvPr/>
        </p:nvGraphicFramePr>
        <p:xfrm>
          <a:off x="0" y="1000108"/>
          <a:ext cx="9144000" cy="5857892"/>
        </p:xfrm>
        <a:graphic>
          <a:graphicData uri="http://schemas.openxmlformats.org/drawingml/2006/table">
            <a:tbl>
              <a:tblPr firstRow="1" bandRow="1">
                <a:tableStyleId>{5C22544A-7EE6-4342-B048-85BDC9FD1C3A}</a:tableStyleId>
              </a:tblPr>
              <a:tblGrid>
                <a:gridCol w="160421"/>
                <a:gridCol w="8983579"/>
              </a:tblGrid>
              <a:tr h="5857892">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r" rtl="1">
                        <a:lnSpc>
                          <a:spcPct val="115000"/>
                        </a:lnSpc>
                        <a:spcAft>
                          <a:spcPts val="0"/>
                        </a:spcAft>
                        <a:buFont typeface="Symbol"/>
                        <a:buChar char=""/>
                        <a:tabLst>
                          <a:tab pos="167640" algn="l"/>
                        </a:tabLst>
                      </a:pPr>
                      <a:r>
                        <a:rPr kumimoji="0" lang="ar-TN" sz="1800" b="1" u="sng" kern="1200" dirty="0" smtClean="0">
                          <a:solidFill>
                            <a:srgbClr val="FFFF00"/>
                          </a:solidFill>
                          <a:latin typeface="+mn-lt"/>
                          <a:ea typeface="+mn-ea"/>
                          <a:cs typeface="+mn-cs"/>
                        </a:rPr>
                        <a:t>8</a:t>
                      </a:r>
                      <a:r>
                        <a:rPr kumimoji="0" lang="ar-SA" sz="3200" b="1" u="sng" kern="1200" dirty="0" smtClean="0">
                          <a:solidFill>
                            <a:srgbClr val="FFFF00"/>
                          </a:solidFill>
                          <a:latin typeface="+mn-lt"/>
                          <a:ea typeface="+mn-ea"/>
                          <a:cs typeface="+mn-cs"/>
                        </a:rPr>
                        <a:t>-.باعتبار </a:t>
                      </a:r>
                      <a:r>
                        <a:rPr kumimoji="0" lang="ar-TN" sz="3200" b="1" u="sng" kern="1200" dirty="0" smtClean="0">
                          <a:solidFill>
                            <a:srgbClr val="FFFF00"/>
                          </a:solidFill>
                          <a:latin typeface="+mn-lt"/>
                          <a:ea typeface="+mn-ea"/>
                          <a:cs typeface="+mn-cs"/>
                        </a:rPr>
                        <a:t>انتمائها إلى جنس</a:t>
                      </a:r>
                      <a:r>
                        <a:rPr kumimoji="0" lang="ar-TN" sz="3200" b="1" u="sng" kern="1200" baseline="0" dirty="0" smtClean="0">
                          <a:solidFill>
                            <a:srgbClr val="FFFF00"/>
                          </a:solidFill>
                          <a:latin typeface="+mn-lt"/>
                          <a:ea typeface="+mn-ea"/>
                          <a:cs typeface="+mn-cs"/>
                        </a:rPr>
                        <a:t> أدبي</a:t>
                      </a:r>
                      <a:r>
                        <a:rPr kumimoji="0" lang="ar-SA" sz="3200" b="1" u="sng" kern="1200" dirty="0" smtClean="0">
                          <a:solidFill>
                            <a:srgbClr val="FFFF00"/>
                          </a:solidFill>
                          <a:latin typeface="+mn-lt"/>
                          <a:ea typeface="+mn-ea"/>
                          <a:cs typeface="+mn-cs"/>
                        </a:rPr>
                        <a:t> </a:t>
                      </a:r>
                      <a:r>
                        <a:rPr kumimoji="0" lang="ar-TN" sz="3200" b="1" u="sng" kern="1200" dirty="0" smtClean="0">
                          <a:solidFill>
                            <a:srgbClr val="FFFF00"/>
                          </a:solidFill>
                          <a:latin typeface="+mn-lt"/>
                          <a:ea typeface="+mn-ea"/>
                          <a:cs typeface="+mn-cs"/>
                        </a:rPr>
                        <a:t/>
                      </a:r>
                      <a:br>
                        <a:rPr kumimoji="0" lang="ar-TN" sz="3200" b="1" u="sng" kern="1200" dirty="0" smtClean="0">
                          <a:solidFill>
                            <a:srgbClr val="FFFF00"/>
                          </a:solidFill>
                          <a:latin typeface="+mn-lt"/>
                          <a:ea typeface="+mn-ea"/>
                          <a:cs typeface="+mn-cs"/>
                        </a:rPr>
                      </a:br>
                      <a:r>
                        <a:rPr kumimoji="0" lang="ar-SA" sz="3200" b="1" kern="1200" dirty="0" smtClean="0">
                          <a:solidFill>
                            <a:schemeClr val="tx1"/>
                          </a:solidFill>
                          <a:latin typeface="+mn-lt"/>
                          <a:ea typeface="+mn-ea"/>
                          <a:cs typeface="+mn-cs"/>
                        </a:rPr>
                        <a:t>الرسالة الشّعريّة</a:t>
                      </a:r>
                      <a:r>
                        <a:rPr kumimoji="0" lang="ar-TN" sz="3200" b="1" kern="1200" dirty="0" smtClean="0">
                          <a:solidFill>
                            <a:schemeClr val="lt1"/>
                          </a:solidFill>
                          <a:latin typeface="+mn-lt"/>
                          <a:ea typeface="+mn-ea"/>
                          <a:cs typeface="+mn-cs"/>
                        </a:rPr>
                        <a:t>(مثل قصيدة الورود </a:t>
                      </a:r>
                      <a:r>
                        <a:rPr kumimoji="0" lang="ar-TN" sz="3200" b="1" kern="1200" dirty="0" err="1" smtClean="0">
                          <a:solidFill>
                            <a:schemeClr val="lt1"/>
                          </a:solidFill>
                          <a:latin typeface="+mn-lt"/>
                          <a:ea typeface="+mn-ea"/>
                          <a:cs typeface="+mn-cs"/>
                        </a:rPr>
                        <a:t>و</a:t>
                      </a:r>
                      <a:r>
                        <a:rPr kumimoji="0" lang="ar-TN" sz="3200" b="1" kern="1200" dirty="0" smtClean="0">
                          <a:solidFill>
                            <a:schemeClr val="lt1"/>
                          </a:solidFill>
                          <a:latin typeface="+mn-lt"/>
                          <a:ea typeface="+mn-ea"/>
                          <a:cs typeface="+mn-cs"/>
                        </a:rPr>
                        <a:t> الحروف والشفاه لنور الدين صمود </a:t>
                      </a:r>
                      <a:r>
                        <a:rPr kumimoji="0" lang="ar-TN" sz="3200" b="1" kern="1200" dirty="0" err="1" smtClean="0">
                          <a:solidFill>
                            <a:schemeClr val="lt1"/>
                          </a:solidFill>
                          <a:latin typeface="+mn-lt"/>
                          <a:ea typeface="+mn-ea"/>
                          <a:cs typeface="+mn-cs"/>
                        </a:rPr>
                        <a:t>ص</a:t>
                      </a:r>
                      <a:r>
                        <a:rPr kumimoji="0" lang="ar-TN" sz="3200" b="1" kern="1200" dirty="0" smtClean="0">
                          <a:solidFill>
                            <a:schemeClr val="lt1"/>
                          </a:solidFill>
                          <a:latin typeface="+mn-lt"/>
                          <a:ea typeface="+mn-ea"/>
                          <a:cs typeface="+mn-cs"/>
                        </a:rPr>
                        <a:t> 293 أو جزء من قصيدة عمر بن أبي ربيعة أستفيد </a:t>
                      </a:r>
                      <a:r>
                        <a:rPr kumimoji="0" lang="ar-TN" sz="3200" b="1" kern="1200" dirty="0" err="1" smtClean="0">
                          <a:solidFill>
                            <a:schemeClr val="lt1"/>
                          </a:solidFill>
                          <a:latin typeface="+mn-lt"/>
                          <a:ea typeface="+mn-ea"/>
                          <a:cs typeface="+mn-cs"/>
                        </a:rPr>
                        <a:t>ص</a:t>
                      </a:r>
                      <a:r>
                        <a:rPr kumimoji="0" lang="ar-TN" sz="3200" b="1" kern="1200" dirty="0" smtClean="0">
                          <a:solidFill>
                            <a:schemeClr val="lt1"/>
                          </a:solidFill>
                          <a:latin typeface="+mn-lt"/>
                          <a:ea typeface="+mn-ea"/>
                          <a:cs typeface="+mn-cs"/>
                        </a:rPr>
                        <a:t> 295 أو أحفظ </a:t>
                      </a:r>
                      <a:r>
                        <a:rPr kumimoji="0" lang="ar-TN" sz="3200" b="1" kern="1200" dirty="0" err="1" smtClean="0">
                          <a:solidFill>
                            <a:schemeClr val="lt1"/>
                          </a:solidFill>
                          <a:latin typeface="+mn-lt"/>
                          <a:ea typeface="+mn-ea"/>
                          <a:cs typeface="+mn-cs"/>
                        </a:rPr>
                        <a:t>ص</a:t>
                      </a:r>
                      <a:r>
                        <a:rPr kumimoji="0" lang="ar-TN" sz="3200" b="1" kern="1200" dirty="0" smtClean="0">
                          <a:solidFill>
                            <a:schemeClr val="lt1"/>
                          </a:solidFill>
                          <a:latin typeface="+mn-lt"/>
                          <a:ea typeface="+mn-ea"/>
                          <a:cs typeface="+mn-cs"/>
                        </a:rPr>
                        <a:t> 318 و319)</a:t>
                      </a:r>
                      <a:br>
                        <a:rPr kumimoji="0" lang="ar-TN" sz="3200" b="1" kern="1200" dirty="0" smtClean="0">
                          <a:solidFill>
                            <a:schemeClr val="lt1"/>
                          </a:solidFill>
                          <a:latin typeface="+mn-lt"/>
                          <a:ea typeface="+mn-ea"/>
                          <a:cs typeface="+mn-cs"/>
                        </a:rPr>
                      </a:br>
                      <a:r>
                        <a:rPr kumimoji="0" lang="ar-SA" sz="3200" b="1" kern="1200" dirty="0" smtClean="0">
                          <a:solidFill>
                            <a:schemeClr val="lt1"/>
                          </a:solidFill>
                          <a:latin typeface="+mn-lt"/>
                          <a:ea typeface="+mn-ea"/>
                          <a:cs typeface="+mn-cs"/>
                        </a:rPr>
                        <a:t> </a:t>
                      </a:r>
                      <a:r>
                        <a:rPr kumimoji="0" lang="ar-SA" sz="3200" b="1" kern="1200" dirty="0" smtClean="0">
                          <a:solidFill>
                            <a:schemeClr val="tx1"/>
                          </a:solidFill>
                          <a:latin typeface="+mn-lt"/>
                          <a:ea typeface="+mn-ea"/>
                          <a:cs typeface="+mn-cs"/>
                        </a:rPr>
                        <a:t>و النّثريّة</a:t>
                      </a:r>
                      <a:r>
                        <a:rPr kumimoji="0" lang="ar-TN" sz="3200" b="1" kern="1200" dirty="0" smtClean="0">
                          <a:solidFill>
                            <a:schemeClr val="lt1"/>
                          </a:solidFill>
                          <a:latin typeface="+mn-lt"/>
                          <a:ea typeface="+mn-ea"/>
                          <a:cs typeface="+mn-cs"/>
                        </a:rPr>
                        <a:t>( رسالة سهل بن هارون </a:t>
                      </a:r>
                      <a:r>
                        <a:rPr kumimoji="0" lang="ar-TN" sz="3200" b="1" kern="1200" dirty="0" err="1" smtClean="0">
                          <a:solidFill>
                            <a:schemeClr val="lt1"/>
                          </a:solidFill>
                          <a:latin typeface="+mn-lt"/>
                          <a:ea typeface="+mn-ea"/>
                          <a:cs typeface="+mn-cs"/>
                        </a:rPr>
                        <a:t>ص</a:t>
                      </a:r>
                      <a:r>
                        <a:rPr kumimoji="0" lang="ar-TN" sz="3200" b="1" kern="1200" dirty="0" smtClean="0">
                          <a:solidFill>
                            <a:schemeClr val="lt1"/>
                          </a:solidFill>
                          <a:latin typeface="+mn-lt"/>
                          <a:ea typeface="+mn-ea"/>
                          <a:cs typeface="+mn-cs"/>
                        </a:rPr>
                        <a:t> 282 </a:t>
                      </a:r>
                      <a:r>
                        <a:rPr kumimoji="0" lang="ar-TN" sz="3200" b="1" kern="1200" dirty="0" err="1" smtClean="0">
                          <a:solidFill>
                            <a:schemeClr val="lt1"/>
                          </a:solidFill>
                          <a:latin typeface="+mn-lt"/>
                          <a:ea typeface="+mn-ea"/>
                          <a:cs typeface="+mn-cs"/>
                        </a:rPr>
                        <a:t>و</a:t>
                      </a:r>
                      <a:r>
                        <a:rPr kumimoji="0" lang="ar-TN" sz="3200" b="1" kern="1200" dirty="0" smtClean="0">
                          <a:solidFill>
                            <a:schemeClr val="lt1"/>
                          </a:solidFill>
                          <a:latin typeface="+mn-lt"/>
                          <a:ea typeface="+mn-ea"/>
                          <a:cs typeface="+mn-cs"/>
                        </a:rPr>
                        <a:t> رسالة خليفة إلى قاضيه </a:t>
                      </a:r>
                      <a:r>
                        <a:rPr kumimoji="0" lang="ar-TN" sz="3200" b="1" kern="1200" dirty="0" err="1" smtClean="0">
                          <a:solidFill>
                            <a:schemeClr val="lt1"/>
                          </a:solidFill>
                          <a:latin typeface="+mn-lt"/>
                          <a:ea typeface="+mn-ea"/>
                          <a:cs typeface="+mn-cs"/>
                        </a:rPr>
                        <a:t>ص</a:t>
                      </a:r>
                      <a:r>
                        <a:rPr kumimoji="0" lang="ar-TN" sz="3200" b="1" kern="1200" dirty="0" smtClean="0">
                          <a:solidFill>
                            <a:schemeClr val="lt1"/>
                          </a:solidFill>
                          <a:latin typeface="+mn-lt"/>
                          <a:ea typeface="+mn-ea"/>
                          <a:cs typeface="+mn-cs"/>
                        </a:rPr>
                        <a:t> 285 </a:t>
                      </a:r>
                      <a:r>
                        <a:rPr kumimoji="0" lang="ar-TN" sz="3200" b="1" kern="1200" dirty="0" err="1" smtClean="0">
                          <a:solidFill>
                            <a:schemeClr val="lt1"/>
                          </a:solidFill>
                          <a:latin typeface="+mn-lt"/>
                          <a:ea typeface="+mn-ea"/>
                          <a:cs typeface="+mn-cs"/>
                        </a:rPr>
                        <a:t>و</a:t>
                      </a:r>
                      <a:r>
                        <a:rPr kumimoji="0" lang="ar-TN" sz="3200" b="1" kern="1200" dirty="0" smtClean="0">
                          <a:solidFill>
                            <a:schemeClr val="lt1"/>
                          </a:solidFill>
                          <a:latin typeface="+mn-lt"/>
                          <a:ea typeface="+mn-ea"/>
                          <a:cs typeface="+mn-cs"/>
                        </a:rPr>
                        <a:t> مسؤولية الشباب </a:t>
                      </a:r>
                      <a:r>
                        <a:rPr kumimoji="0" lang="ar-TN" sz="3200" b="1" kern="1200" dirty="0" err="1" smtClean="0">
                          <a:solidFill>
                            <a:schemeClr val="lt1"/>
                          </a:solidFill>
                          <a:latin typeface="+mn-lt"/>
                          <a:ea typeface="+mn-ea"/>
                          <a:cs typeface="+mn-cs"/>
                        </a:rPr>
                        <a:t>ص</a:t>
                      </a:r>
                      <a:r>
                        <a:rPr kumimoji="0" lang="ar-TN" sz="3200" b="1" kern="1200" dirty="0" smtClean="0">
                          <a:solidFill>
                            <a:schemeClr val="lt1"/>
                          </a:solidFill>
                          <a:latin typeface="+mn-lt"/>
                          <a:ea typeface="+mn-ea"/>
                          <a:cs typeface="+mn-cs"/>
                        </a:rPr>
                        <a:t> 290 وبين الشرق </a:t>
                      </a:r>
                      <a:r>
                        <a:rPr kumimoji="0" lang="ar-TN" sz="3200" b="1" kern="1200" dirty="0" err="1" smtClean="0">
                          <a:solidFill>
                            <a:schemeClr val="lt1"/>
                          </a:solidFill>
                          <a:latin typeface="+mn-lt"/>
                          <a:ea typeface="+mn-ea"/>
                          <a:cs typeface="+mn-cs"/>
                        </a:rPr>
                        <a:t>و</a:t>
                      </a:r>
                      <a:r>
                        <a:rPr kumimoji="0" lang="ar-TN" sz="3200" b="1" kern="1200" dirty="0" smtClean="0">
                          <a:solidFill>
                            <a:schemeClr val="lt1"/>
                          </a:solidFill>
                          <a:latin typeface="+mn-lt"/>
                          <a:ea typeface="+mn-ea"/>
                          <a:cs typeface="+mn-cs"/>
                        </a:rPr>
                        <a:t> الغرب </a:t>
                      </a:r>
                      <a:r>
                        <a:rPr kumimoji="0" lang="ar-TN" sz="3200" b="1" kern="1200" dirty="0" err="1" smtClean="0">
                          <a:solidFill>
                            <a:schemeClr val="lt1"/>
                          </a:solidFill>
                          <a:latin typeface="+mn-lt"/>
                          <a:ea typeface="+mn-ea"/>
                          <a:cs typeface="+mn-cs"/>
                        </a:rPr>
                        <a:t>ص</a:t>
                      </a:r>
                      <a:r>
                        <a:rPr kumimoji="0" lang="ar-TN" sz="3200" b="1" kern="1200" dirty="0" smtClean="0">
                          <a:solidFill>
                            <a:schemeClr val="lt1"/>
                          </a:solidFill>
                          <a:latin typeface="+mn-lt"/>
                          <a:ea typeface="+mn-ea"/>
                          <a:cs typeface="+mn-cs"/>
                        </a:rPr>
                        <a:t> 296 وصداقة أديبين </a:t>
                      </a:r>
                      <a:r>
                        <a:rPr kumimoji="0" lang="ar-TN" sz="3200" b="1" kern="1200" dirty="0" err="1" smtClean="0">
                          <a:solidFill>
                            <a:schemeClr val="lt1"/>
                          </a:solidFill>
                          <a:latin typeface="+mn-lt"/>
                          <a:ea typeface="+mn-ea"/>
                          <a:cs typeface="+mn-cs"/>
                        </a:rPr>
                        <a:t>ص</a:t>
                      </a:r>
                      <a:r>
                        <a:rPr kumimoji="0" lang="ar-TN" sz="3200" b="1" kern="1200" dirty="0" smtClean="0">
                          <a:solidFill>
                            <a:schemeClr val="lt1"/>
                          </a:solidFill>
                          <a:latin typeface="+mn-lt"/>
                          <a:ea typeface="+mn-ea"/>
                          <a:cs typeface="+mn-cs"/>
                        </a:rPr>
                        <a:t> 299 </a:t>
                      </a:r>
                      <a:r>
                        <a:rPr kumimoji="0" lang="ar-TN" sz="3200" b="1" kern="1200" dirty="0" err="1" smtClean="0">
                          <a:solidFill>
                            <a:schemeClr val="lt1"/>
                          </a:solidFill>
                          <a:latin typeface="+mn-lt"/>
                          <a:ea typeface="+mn-ea"/>
                          <a:cs typeface="+mn-cs"/>
                        </a:rPr>
                        <a:t>والشابي</a:t>
                      </a:r>
                      <a:r>
                        <a:rPr kumimoji="0" lang="ar-TN" sz="3200" b="1" kern="1200" dirty="0" smtClean="0">
                          <a:solidFill>
                            <a:schemeClr val="lt1"/>
                          </a:solidFill>
                          <a:latin typeface="+mn-lt"/>
                          <a:ea typeface="+mn-ea"/>
                          <a:cs typeface="+mn-cs"/>
                        </a:rPr>
                        <a:t> يخاطب </a:t>
                      </a:r>
                      <a:r>
                        <a:rPr kumimoji="0" lang="ar-TN" sz="3200" b="1" kern="1200" dirty="0" err="1" smtClean="0">
                          <a:solidFill>
                            <a:schemeClr val="lt1"/>
                          </a:solidFill>
                          <a:latin typeface="+mn-lt"/>
                          <a:ea typeface="+mn-ea"/>
                          <a:cs typeface="+mn-cs"/>
                        </a:rPr>
                        <a:t>الحليوي</a:t>
                      </a:r>
                      <a:r>
                        <a:rPr kumimoji="0" lang="ar-TN" sz="3200" b="1" kern="1200" dirty="0" smtClean="0">
                          <a:solidFill>
                            <a:schemeClr val="lt1"/>
                          </a:solidFill>
                          <a:latin typeface="+mn-lt"/>
                          <a:ea typeface="+mn-ea"/>
                          <a:cs typeface="+mn-cs"/>
                        </a:rPr>
                        <a:t> ص 301 </a:t>
                      </a:r>
                      <a:r>
                        <a:rPr kumimoji="0" lang="ar-TN" sz="3200" b="1" kern="1200" dirty="0" err="1" smtClean="0">
                          <a:solidFill>
                            <a:schemeClr val="lt1"/>
                          </a:solidFill>
                          <a:latin typeface="+mn-lt"/>
                          <a:ea typeface="+mn-ea"/>
                          <a:cs typeface="+mn-cs"/>
                        </a:rPr>
                        <a:t>و</a:t>
                      </a:r>
                      <a:r>
                        <a:rPr kumimoji="0" lang="ar-TN" sz="3200" b="1" kern="1200" dirty="0" smtClean="0">
                          <a:solidFill>
                            <a:schemeClr val="lt1"/>
                          </a:solidFill>
                          <a:latin typeface="+mn-lt"/>
                          <a:ea typeface="+mn-ea"/>
                          <a:cs typeface="+mn-cs"/>
                        </a:rPr>
                        <a:t> </a:t>
                      </a:r>
                      <a:r>
                        <a:rPr kumimoji="0" lang="ar-TN" sz="3200" b="1" kern="1200" dirty="0" err="1" smtClean="0">
                          <a:solidFill>
                            <a:schemeClr val="lt1"/>
                          </a:solidFill>
                          <a:latin typeface="+mn-lt"/>
                          <a:ea typeface="+mn-ea"/>
                          <a:cs typeface="+mn-cs"/>
                        </a:rPr>
                        <a:t>و</a:t>
                      </a:r>
                      <a:r>
                        <a:rPr kumimoji="0" lang="ar-TN" sz="3200" b="1" kern="1200" dirty="0" smtClean="0">
                          <a:solidFill>
                            <a:schemeClr val="lt1"/>
                          </a:solidFill>
                          <a:latin typeface="+mn-lt"/>
                          <a:ea typeface="+mn-ea"/>
                          <a:cs typeface="+mn-cs"/>
                        </a:rPr>
                        <a:t> نماذج من الرسائل ص315 </a:t>
                      </a:r>
                      <a:r>
                        <a:rPr kumimoji="0" lang="ar-TN" sz="3200" b="1" kern="1200" dirty="0" err="1" smtClean="0">
                          <a:solidFill>
                            <a:schemeClr val="lt1"/>
                          </a:solidFill>
                          <a:latin typeface="+mn-lt"/>
                          <a:ea typeface="+mn-ea"/>
                          <a:cs typeface="+mn-cs"/>
                        </a:rPr>
                        <a:t>و</a:t>
                      </a:r>
                      <a:r>
                        <a:rPr kumimoji="0" lang="ar-TN" sz="3200" b="1" kern="1200" dirty="0" smtClean="0">
                          <a:solidFill>
                            <a:schemeClr val="lt1"/>
                          </a:solidFill>
                          <a:latin typeface="+mn-lt"/>
                          <a:ea typeface="+mn-ea"/>
                          <a:cs typeface="+mn-cs"/>
                        </a:rPr>
                        <a:t> الرسالة تقنية قصصية </a:t>
                      </a:r>
                      <a:r>
                        <a:rPr kumimoji="0" lang="ar-TN" sz="3200" b="1" kern="1200" dirty="0" err="1" smtClean="0">
                          <a:solidFill>
                            <a:schemeClr val="lt1"/>
                          </a:solidFill>
                          <a:latin typeface="+mn-lt"/>
                          <a:ea typeface="+mn-ea"/>
                          <a:cs typeface="+mn-cs"/>
                        </a:rPr>
                        <a:t>ص</a:t>
                      </a:r>
                      <a:r>
                        <a:rPr kumimoji="0" lang="ar-TN" sz="3200" b="1" kern="1200" dirty="0" smtClean="0">
                          <a:solidFill>
                            <a:schemeClr val="lt1"/>
                          </a:solidFill>
                          <a:latin typeface="+mn-lt"/>
                          <a:ea typeface="+mn-ea"/>
                          <a:cs typeface="+mn-cs"/>
                        </a:rPr>
                        <a:t> 316)</a:t>
                      </a:r>
                      <a:endParaRPr lang="ar-TN" sz="3200" baseline="0" dirty="0" smtClean="0">
                        <a:latin typeface="Comic Sans MS" pitchFamily="66" charset="0"/>
                        <a:ea typeface="Calibri"/>
                        <a:cs typeface="AF_Unizah" pitchFamily="2" charset="-78"/>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pPr rtl="1" fontAlgn="ctr"/>
            <a:endParaRPr lang="fr-FR" b="1" dirty="0" smtClean="0"/>
          </a:p>
          <a:p>
            <a:pPr algn="r" rtl="1" fontAlgn="base"/>
            <a:r>
              <a:rPr lang="ar-TN" b="1" u="sng" dirty="0" smtClean="0">
                <a:solidFill>
                  <a:srgbClr val="FFFF00"/>
                </a:solidFill>
              </a:rPr>
              <a:t>9-)</a:t>
            </a:r>
            <a:r>
              <a:rPr lang="ar-TN" sz="2800" b="1" u="sng" dirty="0" smtClean="0">
                <a:solidFill>
                  <a:srgbClr val="FFFF00"/>
                </a:solidFill>
              </a:rPr>
              <a:t> الرسالة باعتبار عدد المخاطبين  </a:t>
            </a:r>
            <a:r>
              <a:rPr lang="ar-TN" b="1" dirty="0" smtClean="0"/>
              <a:t> :</a:t>
            </a:r>
            <a:br>
              <a:rPr lang="ar-TN" b="1" dirty="0" smtClean="0"/>
            </a:br>
            <a:r>
              <a:rPr lang="ar-TN" b="1" dirty="0" smtClean="0"/>
              <a:t> يرى </a:t>
            </a:r>
            <a:r>
              <a:rPr lang="ar-TN" b="1" dirty="0" err="1" smtClean="0"/>
              <a:t>د</a:t>
            </a:r>
            <a:r>
              <a:rPr lang="ar-TN" b="1" dirty="0" smtClean="0"/>
              <a:t> صالح بن رمضان : ظلت كلمة رسالة </a:t>
            </a:r>
            <a:r>
              <a:rPr lang="ar-TN" b="1" dirty="0" err="1" smtClean="0"/>
              <a:t>و</a:t>
            </a:r>
            <a:r>
              <a:rPr lang="ar-TN" b="1" dirty="0" smtClean="0"/>
              <a:t> كلمة كتاب تشترك في 3 معاني تبرز في مجالات الاستعمال التالية:</a:t>
            </a:r>
            <a:br>
              <a:rPr lang="ar-TN" b="1" dirty="0" smtClean="0"/>
            </a:br>
            <a:r>
              <a:rPr lang="ar-TN" b="1" dirty="0" smtClean="0"/>
              <a:t>أ)  عندما يكون المخاطب فردا معلوما مهما تكن منزلة المتراسلين الاجتماعية </a:t>
            </a:r>
            <a:r>
              <a:rPr lang="ar-TN" b="1" dirty="0" err="1" smtClean="0"/>
              <a:t>و</a:t>
            </a:r>
            <a:r>
              <a:rPr lang="ar-TN" b="1" dirty="0" smtClean="0"/>
              <a:t> بذلك سمّيت رسائل الرسول </a:t>
            </a:r>
            <a:r>
              <a:rPr lang="ar-TN" b="1" dirty="0" err="1" smtClean="0"/>
              <a:t>و</a:t>
            </a:r>
            <a:r>
              <a:rPr lang="ar-TN" b="1" dirty="0" smtClean="0"/>
              <a:t> الخلفاء </a:t>
            </a:r>
            <a:r>
              <a:rPr lang="ar-TN" b="1" dirty="0" err="1" smtClean="0"/>
              <a:t>و</a:t>
            </a:r>
            <a:r>
              <a:rPr lang="ar-TN" b="1" dirty="0" smtClean="0"/>
              <a:t> العمّال كتبا .يقول صالح بن رمضان الرسالة الأدبية </a:t>
            </a:r>
            <a:r>
              <a:rPr lang="ar-TN" b="1" dirty="0" err="1" smtClean="0"/>
              <a:t>ص</a:t>
            </a:r>
            <a:r>
              <a:rPr lang="ar-TN" b="1" dirty="0" smtClean="0"/>
              <a:t>  101 "و قد استقرّ استعمال عبارة كتاب مرادفا للرسالة الخاصة قبل القرن الثالث للهجرة, </a:t>
            </a:r>
            <a:r>
              <a:rPr lang="ar-TN" b="1" dirty="0" err="1" smtClean="0"/>
              <a:t>و</a:t>
            </a:r>
            <a:r>
              <a:rPr lang="ar-TN" b="1" dirty="0" smtClean="0"/>
              <a:t> ذلك بعكس ما يذهب إليه  صاحبا القسم الأول  من فصل رسالة بدائرة المعارف الإسلامية . و اطّرد استعمال كلمة كتاب بنفس المعنى عند كتّاب القرن الرابع للهجرة  فافتتحوا مراسلاتهم بعبارة:"كتابي إليك"كعبارة استهلال.</a:t>
            </a:r>
            <a:br>
              <a:rPr lang="ar-TN" b="1" dirty="0" smtClean="0"/>
            </a:br>
            <a:r>
              <a:rPr lang="ar-TN" b="1" dirty="0" smtClean="0"/>
              <a:t>ب) الكتاب في معنى الرسالة الموجّهة من أديب معروف إلى مخاطب جمع يعيّنه في نصّه  أو إلى عموم القراء من وراء مخاطب مفرد يهدي إليه الكتاب في المقدّمة. و تؤدّي الرسالة في هذا الاستعمال جانبا من معنى كلمة </a:t>
            </a:r>
            <a:r>
              <a:rPr lang="fr-FR" b="1" dirty="0" smtClean="0"/>
              <a:t>Epitre </a:t>
            </a:r>
            <a:r>
              <a:rPr lang="ar-TN" b="1" dirty="0" smtClean="0"/>
              <a:t>             .</a:t>
            </a:r>
            <a:br>
              <a:rPr lang="ar-TN" b="1" dirty="0" smtClean="0"/>
            </a:br>
            <a:r>
              <a:rPr lang="ar-TN" b="1" dirty="0" smtClean="0"/>
              <a:t>    و يمكن أن نطلق على هذا الًصنف مصطلح مقالة حسب محمد يوسف  نجم :فن المقالة </a:t>
            </a:r>
            <a:r>
              <a:rPr lang="ar-TN" b="1" dirty="0" err="1" smtClean="0"/>
              <a:t>ط</a:t>
            </a:r>
            <a:r>
              <a:rPr lang="ar-TN" b="1" dirty="0" smtClean="0"/>
              <a:t> 4 بيروت 1966  وقد استعمل الجاحظ الكلمتين بمعنى في آثاره كلّها. ابن رمضان </a:t>
            </a:r>
            <a:r>
              <a:rPr lang="ar-TN" b="1" dirty="0" err="1" smtClean="0"/>
              <a:t>ص</a:t>
            </a:r>
            <a:r>
              <a:rPr lang="ar-TN" b="1" dirty="0" smtClean="0"/>
              <a:t> 101.</a:t>
            </a:r>
            <a:br>
              <a:rPr lang="ar-TN" b="1" dirty="0" smtClean="0"/>
            </a:br>
            <a:r>
              <a:rPr lang="ar-TN" b="1" dirty="0" smtClean="0"/>
              <a:t>ج)في معنى التّأليف الأدبي أو </a:t>
            </a:r>
            <a:r>
              <a:rPr lang="ar-TN" b="1" dirty="0" err="1" smtClean="0"/>
              <a:t>الفاسفي</a:t>
            </a:r>
            <a:r>
              <a:rPr lang="ar-TN" b="1" dirty="0" smtClean="0"/>
              <a:t> أو العلمي المتّسم بالابتكار </a:t>
            </a:r>
            <a:r>
              <a:rPr lang="ar-TN" b="1" dirty="0" err="1" smtClean="0"/>
              <a:t>و</a:t>
            </a:r>
            <a:r>
              <a:rPr lang="ar-TN" b="1" dirty="0" smtClean="0"/>
              <a:t> الخلق في مختلف مجالات الإبداع :الطب </a:t>
            </a:r>
            <a:r>
              <a:rPr lang="ar-TN" b="1" dirty="0" err="1" smtClean="0"/>
              <a:t>و</a:t>
            </a:r>
            <a:r>
              <a:rPr lang="ar-TN" b="1" dirty="0" smtClean="0"/>
              <a:t> الهندسة </a:t>
            </a:r>
            <a:r>
              <a:rPr lang="ar-TN" b="1" dirty="0" err="1" smtClean="0"/>
              <a:t>و</a:t>
            </a:r>
            <a:r>
              <a:rPr lang="ar-TN" b="1" dirty="0" smtClean="0"/>
              <a:t> الكيمياء </a:t>
            </a:r>
            <a:r>
              <a:rPr lang="ar-TN" b="1" dirty="0" err="1" smtClean="0"/>
              <a:t>و</a:t>
            </a:r>
            <a:r>
              <a:rPr lang="ar-TN" b="1" dirty="0" smtClean="0"/>
              <a:t> الرياضيات </a:t>
            </a:r>
            <a:r>
              <a:rPr lang="ar-TN" b="1" dirty="0" err="1" smtClean="0"/>
              <a:t>و</a:t>
            </a:r>
            <a:r>
              <a:rPr lang="ar-TN" b="1" dirty="0" smtClean="0"/>
              <a:t> </a:t>
            </a:r>
            <a:r>
              <a:rPr lang="ar-TN" b="1" dirty="0" err="1" smtClean="0"/>
              <a:t>الإلاهيات</a:t>
            </a:r>
            <a:r>
              <a:rPr lang="ar-TN" b="1" dirty="0" smtClean="0"/>
              <a:t> و غيرها من العلوم(بطرس البستاني محيط مادة رسل.</a:t>
            </a:r>
            <a:br>
              <a:rPr lang="ar-TN" b="1" dirty="0" smtClean="0"/>
            </a:br>
            <a:r>
              <a:rPr lang="ar-TN" b="1" dirty="0" smtClean="0"/>
              <a:t>     و تتّخذ كلمة رسالة بعدا تعليميّا تربويّا في بعض المصنّفات. و تصبح دالة على وظيفة ذلك الكتاب كرسائل إخوان الصّفا.فهي لم توجّه إلى عامة  القراء </a:t>
            </a:r>
            <a:r>
              <a:rPr lang="ar-TN" b="1" dirty="0" err="1" smtClean="0"/>
              <a:t>و</a:t>
            </a:r>
            <a:r>
              <a:rPr lang="ar-TN" b="1" dirty="0" smtClean="0"/>
              <a:t> لا إلى مخاطب مفرد مخصوص بقراءة الرسائل </a:t>
            </a:r>
            <a:r>
              <a:rPr lang="ar-TN" b="1" dirty="0" err="1" smtClean="0"/>
              <a:t>و</a:t>
            </a:r>
            <a:r>
              <a:rPr lang="ar-TN" b="1" dirty="0" smtClean="0"/>
              <a:t> إنّما كتبت لفئة من  المتعلّمين المنتمين إلى مذهب في الفكر </a:t>
            </a:r>
            <a:r>
              <a:rPr lang="ar-TN" b="1" dirty="0" err="1" smtClean="0"/>
              <a:t>و</a:t>
            </a:r>
            <a:r>
              <a:rPr lang="ar-TN" b="1" dirty="0" smtClean="0"/>
              <a:t> السّياسة </a:t>
            </a:r>
            <a:r>
              <a:rPr lang="ar-TN" b="1" dirty="0" err="1" smtClean="0"/>
              <a:t>و</a:t>
            </a:r>
            <a:r>
              <a:rPr lang="ar-TN" b="1" dirty="0" smtClean="0"/>
              <a:t> العقيدة متميّز </a:t>
            </a:r>
            <a:r>
              <a:rPr lang="ar-TN" b="1" dirty="0" err="1" smtClean="0"/>
              <a:t>و</a:t>
            </a:r>
            <a:r>
              <a:rPr lang="ar-TN" b="1" dirty="0" smtClean="0"/>
              <a:t> لذلك  اتخذت الرسالة في هذا السّياق معنى الوصيّة العامّة أو  التعاليم فأدّت  كذلك معنى       </a:t>
            </a:r>
            <a:r>
              <a:rPr lang="fr-FR" b="1" dirty="0" smtClean="0"/>
              <a:t>Epitre</a:t>
            </a:r>
            <a:r>
              <a:rPr lang="ar-TN" b="1" dirty="0" smtClean="0"/>
              <a:t>  الفرنسيّة. ص 1001/102</a:t>
            </a:r>
          </a:p>
          <a:p>
            <a:pPr rtl="1" fontAlgn="ctr"/>
            <a:endParaRPr lang="fr-FR" b="1" dirty="0" smtClean="0"/>
          </a:p>
          <a:p>
            <a:pPr algn="r">
              <a:buNone/>
            </a:pPr>
            <a:endParaRPr lang="fr-FR" dirty="0"/>
          </a:p>
        </p:txBody>
      </p:sp>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3647" y="999256"/>
            <a:ext cx="9144000" cy="5858743"/>
          </a:xfrm>
        </p:spPr>
        <p:style>
          <a:lnRef idx="3">
            <a:schemeClr val="lt1"/>
          </a:lnRef>
          <a:fillRef idx="1">
            <a:schemeClr val="accent1"/>
          </a:fillRef>
          <a:effectRef idx="1">
            <a:schemeClr val="accent1"/>
          </a:effectRef>
          <a:fontRef idx="minor">
            <a:schemeClr val="lt1"/>
          </a:fontRef>
        </p:style>
        <p:txBody>
          <a:bodyPr/>
          <a:lstStyle/>
          <a:p>
            <a:pPr algn="r">
              <a:buNone/>
            </a:pPr>
            <a:r>
              <a:rPr lang="ar-TN" sz="1200" dirty="0" smtClean="0">
                <a:solidFill>
                  <a:srgbClr val="FFFF00"/>
                </a:solidFill>
                <a:latin typeface="Times New Roman" pitchFamily="18" charset="0"/>
                <a:cs typeface="Times New Roman" pitchFamily="18" charset="0"/>
              </a:rPr>
              <a:t/>
            </a:r>
            <a:br>
              <a:rPr lang="ar-TN" sz="1200" dirty="0" smtClean="0">
                <a:solidFill>
                  <a:srgbClr val="FFFF00"/>
                </a:solidFill>
                <a:latin typeface="Times New Roman" pitchFamily="18" charset="0"/>
                <a:cs typeface="Times New Roman" pitchFamily="18" charset="0"/>
              </a:rPr>
            </a:br>
            <a:r>
              <a:rPr lang="ar-TN" sz="3200" u="sng" dirty="0" smtClean="0">
                <a:solidFill>
                  <a:srgbClr val="FFFF00"/>
                </a:solidFill>
                <a:latin typeface="Times New Roman" pitchFamily="18" charset="0"/>
                <a:cs typeface="Times New Roman" pitchFamily="18" charset="0"/>
              </a:rPr>
              <a:t> ا- </a:t>
            </a:r>
            <a:r>
              <a:rPr lang="ar-TN" sz="3200" u="sng" dirty="0" err="1" smtClean="0">
                <a:solidFill>
                  <a:srgbClr val="FFFF00"/>
                </a:solidFill>
                <a:latin typeface="Times New Roman" pitchFamily="18" charset="0"/>
                <a:cs typeface="Times New Roman" pitchFamily="18" charset="0"/>
              </a:rPr>
              <a:t>ا</a:t>
            </a:r>
            <a:r>
              <a:rPr lang="ar-TN" sz="3200" u="sng" dirty="0" smtClean="0">
                <a:solidFill>
                  <a:srgbClr val="FFFF00"/>
                </a:solidFill>
                <a:latin typeface="Times New Roman" pitchFamily="18" charset="0"/>
                <a:cs typeface="Times New Roman" pitchFamily="18" charset="0"/>
              </a:rPr>
              <a:t>لبرامج الرسمية</a:t>
            </a:r>
            <a:br>
              <a:rPr lang="ar-TN" sz="3200" u="sng" dirty="0" smtClean="0">
                <a:solidFill>
                  <a:srgbClr val="FFFF00"/>
                </a:solidFill>
                <a:latin typeface="Times New Roman" pitchFamily="18" charset="0"/>
                <a:cs typeface="Times New Roman" pitchFamily="18" charset="0"/>
              </a:rPr>
            </a:br>
            <a:r>
              <a:rPr lang="ar-TN" sz="3200" u="sng" dirty="0" smtClean="0">
                <a:solidFill>
                  <a:srgbClr val="FFFF00"/>
                </a:solidFill>
                <a:latin typeface="Times New Roman" pitchFamily="18" charset="0"/>
                <a:cs typeface="Times New Roman" pitchFamily="18" charset="0"/>
              </a:rPr>
              <a:t>أ )*- أهداف المحور:</a:t>
            </a:r>
            <a:r>
              <a:rPr lang="ar-TN" dirty="0" smtClean="0"/>
              <a:t/>
            </a:r>
            <a:br>
              <a:rPr lang="ar-TN" dirty="0" smtClean="0"/>
            </a:br>
            <a:endParaRPr lang="fr-FR" dirty="0"/>
          </a:p>
        </p:txBody>
      </p:sp>
      <p:graphicFrame>
        <p:nvGraphicFramePr>
          <p:cNvPr id="7" name="Tableau 6"/>
          <p:cNvGraphicFramePr>
            <a:graphicFrameLocks noGrp="1"/>
          </p:cNvGraphicFramePr>
          <p:nvPr/>
        </p:nvGraphicFramePr>
        <p:xfrm>
          <a:off x="285720" y="2571744"/>
          <a:ext cx="8501122" cy="3154680"/>
        </p:xfrm>
        <a:graphic>
          <a:graphicData uri="http://schemas.openxmlformats.org/drawingml/2006/table">
            <a:tbl>
              <a:tblPr firstRow="1" bandRow="1">
                <a:tableStyleId>{5C22544A-7EE6-4342-B048-85BDC9FD1C3A}</a:tableStyleId>
              </a:tblPr>
              <a:tblGrid>
                <a:gridCol w="642942"/>
                <a:gridCol w="7858180"/>
              </a:tblGrid>
              <a:tr h="370840">
                <a:tc>
                  <a:txBody>
                    <a:bodyPr/>
                    <a:lstStyle/>
                    <a:p>
                      <a:pPr marL="71755" marR="71755" algn="ctr" rtl="1">
                        <a:spcAft>
                          <a:spcPts val="0"/>
                        </a:spcAft>
                      </a:pPr>
                      <a:r>
                        <a:rPr lang="ar-TN" sz="2400" b="1" dirty="0" smtClean="0">
                          <a:latin typeface="Calibri"/>
                          <a:ea typeface="Times New Roman"/>
                          <a:cs typeface="Arabic Transparent"/>
                        </a:rPr>
                        <a:t>التّراسل  </a:t>
                      </a:r>
                      <a:r>
                        <a:rPr lang="ar-TN" sz="2400" dirty="0" smtClean="0">
                          <a:latin typeface="Calibri"/>
                          <a:ea typeface="Calibri"/>
                          <a:cs typeface="Arabic Transparent"/>
                        </a:rPr>
                        <a:t>9 حصص</a:t>
                      </a:r>
                      <a:endParaRPr lang="fr-FR" sz="2400" dirty="0" smtClean="0">
                        <a:latin typeface="Calibri"/>
                        <a:ea typeface="Calibri"/>
                        <a:cs typeface="Arial"/>
                      </a:endParaRPr>
                    </a:p>
                  </a:txBody>
                  <a:tcPr marL="44450" marR="44450" marT="0" marB="0" vert="vert" anchor="ctr"/>
                </a:tc>
                <a:tc>
                  <a:txBody>
                    <a:bodyPr/>
                    <a:lstStyle/>
                    <a:p>
                      <a:pPr marL="742950" marR="723900" lvl="1" indent="-285750" algn="r" rtl="1">
                        <a:lnSpc>
                          <a:spcPct val="115000"/>
                        </a:lnSpc>
                        <a:spcAft>
                          <a:spcPts val="0"/>
                        </a:spcAft>
                        <a:buFont typeface="Symbol"/>
                        <a:buChar char=""/>
                        <a:tabLst>
                          <a:tab pos="167640" algn="l"/>
                        </a:tabLst>
                      </a:pPr>
                      <a:r>
                        <a:rPr lang="ar-TN" sz="3600" b="0" dirty="0">
                          <a:latin typeface="Times New Roman" pitchFamily="18" charset="0"/>
                          <a:ea typeface="Calibri"/>
                          <a:cs typeface="Times New Roman" pitchFamily="18" charset="0"/>
                        </a:rPr>
                        <a:t>يتعرّف إلى أنواع من الرّسائل وأصناف من </a:t>
                      </a:r>
                      <a:r>
                        <a:rPr lang="ar-TN" sz="3600" b="0" dirty="0" smtClean="0">
                          <a:latin typeface="Times New Roman" pitchFamily="18" charset="0"/>
                          <a:ea typeface="Calibri"/>
                          <a:cs typeface="Times New Roman" pitchFamily="18" charset="0"/>
                        </a:rPr>
                        <a:t>المتراسلين</a:t>
                      </a:r>
                      <a:r>
                        <a:rPr lang="ar-TN" sz="3600" b="0" dirty="0">
                          <a:latin typeface="Times New Roman" pitchFamily="18" charset="0"/>
                          <a:ea typeface="Calibri"/>
                          <a:cs typeface="Times New Roman" pitchFamily="18" charset="0"/>
                        </a:rPr>
                        <a:t>.</a:t>
                      </a:r>
                      <a:endParaRPr lang="fr-FR" sz="3600" b="0" dirty="0">
                        <a:latin typeface="Times New Roman" pitchFamily="18" charset="0"/>
                        <a:ea typeface="Calibri"/>
                        <a:cs typeface="Times New Roman" pitchFamily="18" charset="0"/>
                      </a:endParaRPr>
                    </a:p>
                    <a:p>
                      <a:pPr marL="742950" marR="723900" lvl="1" indent="-285750" algn="r" rtl="1">
                        <a:lnSpc>
                          <a:spcPct val="115000"/>
                        </a:lnSpc>
                        <a:spcAft>
                          <a:spcPts val="0"/>
                        </a:spcAft>
                        <a:buFont typeface="Symbol"/>
                        <a:buChar char=""/>
                        <a:tabLst>
                          <a:tab pos="167640" algn="l"/>
                        </a:tabLst>
                      </a:pPr>
                      <a:r>
                        <a:rPr lang="ar-TN" sz="3600" b="0" dirty="0" smtClean="0">
                          <a:latin typeface="Times New Roman" pitchFamily="18" charset="0"/>
                          <a:ea typeface="Calibri"/>
                          <a:cs typeface="Times New Roman" pitchFamily="18" charset="0"/>
                        </a:rPr>
                        <a:t>يتبيّن </a:t>
                      </a:r>
                      <a:r>
                        <a:rPr lang="ar-TN" sz="3600" b="0" dirty="0">
                          <a:latin typeface="Times New Roman" pitchFamily="18" charset="0"/>
                          <a:ea typeface="Calibri"/>
                          <a:cs typeface="Times New Roman" pitchFamily="18" charset="0"/>
                        </a:rPr>
                        <a:t>دور الرّسائل في التّواصل </a:t>
                      </a:r>
                      <a:r>
                        <a:rPr lang="ar-TN" sz="3600" b="0" dirty="0" err="1" smtClean="0">
                          <a:latin typeface="Times New Roman" pitchFamily="18" charset="0"/>
                          <a:ea typeface="Calibri"/>
                          <a:cs typeface="Times New Roman" pitchFamily="18" charset="0"/>
                        </a:rPr>
                        <a:t>و</a:t>
                      </a:r>
                      <a:r>
                        <a:rPr lang="ar-TN" sz="3600" b="0" dirty="0" smtClean="0">
                          <a:latin typeface="Times New Roman" pitchFamily="18" charset="0"/>
                          <a:ea typeface="Calibri"/>
                          <a:cs typeface="Times New Roman" pitchFamily="18" charset="0"/>
                        </a:rPr>
                        <a:t> </a:t>
                      </a:r>
                      <a:r>
                        <a:rPr lang="ar-TN" sz="3600" b="0" dirty="0" err="1" smtClean="0">
                          <a:latin typeface="Times New Roman" pitchFamily="18" charset="0"/>
                          <a:ea typeface="Calibri"/>
                          <a:cs typeface="Times New Roman" pitchFamily="18" charset="0"/>
                        </a:rPr>
                        <a:t>التّثاقف</a:t>
                      </a:r>
                      <a:r>
                        <a:rPr lang="ar-TN" sz="3600" b="0" dirty="0">
                          <a:latin typeface="Times New Roman" pitchFamily="18" charset="0"/>
                          <a:ea typeface="Calibri"/>
                          <a:cs typeface="Times New Roman" pitchFamily="18" charset="0"/>
                        </a:rPr>
                        <a:t>.</a:t>
                      </a:r>
                      <a:endParaRPr lang="fr-FR" sz="3600" b="0" dirty="0">
                        <a:latin typeface="Times New Roman" pitchFamily="18" charset="0"/>
                        <a:ea typeface="Calibri"/>
                        <a:cs typeface="Times New Roman" pitchFamily="18" charset="0"/>
                      </a:endParaRPr>
                    </a:p>
                    <a:p>
                      <a:pPr marL="742950" marR="723900" lvl="1" indent="-285750" algn="r" rtl="1">
                        <a:lnSpc>
                          <a:spcPct val="115000"/>
                        </a:lnSpc>
                        <a:spcAft>
                          <a:spcPts val="0"/>
                        </a:spcAft>
                        <a:buFont typeface="Symbol"/>
                        <a:buChar char=""/>
                        <a:tabLst>
                          <a:tab pos="167640" algn="l"/>
                        </a:tabLst>
                      </a:pPr>
                      <a:r>
                        <a:rPr lang="ar-TN" sz="3600" b="0" dirty="0">
                          <a:latin typeface="Times New Roman" pitchFamily="18" charset="0"/>
                          <a:ea typeface="Calibri"/>
                          <a:cs typeface="Times New Roman" pitchFamily="18" charset="0"/>
                        </a:rPr>
                        <a:t>يبدي رأيه في الموضوعات المتناولة في الرّسائل.</a:t>
                      </a:r>
                      <a:endParaRPr lang="fr-FR" sz="3600" b="0" dirty="0">
                        <a:latin typeface="Times New Roman" pitchFamily="18" charset="0"/>
                        <a:ea typeface="Calibri"/>
                        <a:cs typeface="Times New Roman" pitchFamily="18" charset="0"/>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r>
              <a:rPr lang="ar-TN" sz="1000" dirty="0" smtClean="0">
                <a:solidFill>
                  <a:srgbClr val="FFFF00"/>
                </a:solidFill>
                <a:latin typeface="Times New Roman" pitchFamily="18" charset="0"/>
                <a:cs typeface="Times New Roman" pitchFamily="18" charset="0"/>
              </a:rPr>
              <a:t/>
            </a:r>
            <a:br>
              <a:rPr lang="ar-TN" sz="1000" dirty="0" smtClean="0">
                <a:solidFill>
                  <a:srgbClr val="FFFF00"/>
                </a:solidFill>
                <a:latin typeface="Times New Roman" pitchFamily="18" charset="0"/>
                <a:cs typeface="Times New Roman" pitchFamily="18" charset="0"/>
              </a:rPr>
            </a:br>
            <a:r>
              <a:rPr lang="ar-TN" sz="3200" dirty="0" smtClean="0">
                <a:solidFill>
                  <a:srgbClr val="FFFF00"/>
                </a:solidFill>
                <a:latin typeface="Times New Roman" pitchFamily="18" charset="0"/>
                <a:cs typeface="Times New Roman" pitchFamily="18" charset="0"/>
              </a:rPr>
              <a:t>- نظرة في أهداف المحور</a:t>
            </a:r>
            <a:r>
              <a:rPr lang="ar-TN" sz="3200" dirty="0" smtClean="0">
                <a:solidFill>
                  <a:srgbClr val="FFFF00"/>
                </a:solidFill>
                <a:latin typeface="Georgia Ref" pitchFamily="18" charset="0"/>
                <a:cs typeface="AGA Aladdin Regular" pitchFamily="2" charset="-78"/>
              </a:rPr>
              <a:t>:</a:t>
            </a:r>
            <a:r>
              <a:rPr lang="ar-TN" dirty="0" smtClean="0"/>
              <a:t/>
            </a:r>
            <a:br>
              <a:rPr lang="ar-TN" dirty="0" smtClean="0"/>
            </a:br>
            <a:endParaRPr lang="fr-FR" dirty="0"/>
          </a:p>
        </p:txBody>
      </p:sp>
      <p:graphicFrame>
        <p:nvGraphicFramePr>
          <p:cNvPr id="7" name="Tableau 6"/>
          <p:cNvGraphicFramePr>
            <a:graphicFrameLocks noGrp="1"/>
          </p:cNvGraphicFramePr>
          <p:nvPr/>
        </p:nvGraphicFramePr>
        <p:xfrm>
          <a:off x="428596" y="1857364"/>
          <a:ext cx="7863636" cy="4500594"/>
        </p:xfrm>
        <a:graphic>
          <a:graphicData uri="http://schemas.openxmlformats.org/drawingml/2006/table">
            <a:tbl>
              <a:tblPr firstRow="1" bandRow="1">
                <a:tableStyleId>{5C22544A-7EE6-4342-B048-85BDC9FD1C3A}</a:tableStyleId>
              </a:tblPr>
              <a:tblGrid>
                <a:gridCol w="142876"/>
                <a:gridCol w="7720760"/>
              </a:tblGrid>
              <a:tr h="4500594">
                <a:tc>
                  <a:txBody>
                    <a:bodyPr/>
                    <a:lstStyle/>
                    <a:p>
                      <a:pPr marL="742950" marR="723900" lvl="1" indent="-285750" algn="r" rtl="1">
                        <a:lnSpc>
                          <a:spcPct val="115000"/>
                        </a:lnSpc>
                        <a:spcAft>
                          <a:spcPts val="0"/>
                        </a:spcAft>
                        <a:buFont typeface="Symbol"/>
                        <a:buChar char=""/>
                        <a:tabLst>
                          <a:tab pos="167640" algn="l"/>
                        </a:tabLst>
                      </a:pPr>
                      <a:endParaRPr lang="fr-FR" sz="3600" dirty="0">
                        <a:latin typeface="Comic Sans MS" pitchFamily="66" charset="0"/>
                        <a:ea typeface="Calibri"/>
                        <a:cs typeface="AGA Aladdin Regular" pitchFamily="2" charset="-78"/>
                      </a:endParaRPr>
                    </a:p>
                  </a:txBody>
                  <a:tcPr marL="44450" marR="44450" marT="0" marB="0" vert="vert" anchor="ctr"/>
                </a:tc>
                <a:tc>
                  <a:txBody>
                    <a:bodyPr/>
                    <a:lstStyle/>
                    <a:p>
                      <a:pPr marL="742950" marR="723900" lvl="1" indent="-285750" algn="r" rtl="1">
                        <a:lnSpc>
                          <a:spcPct val="115000"/>
                        </a:lnSpc>
                        <a:spcAft>
                          <a:spcPts val="0"/>
                        </a:spcAft>
                        <a:buFont typeface="Symbol"/>
                        <a:buChar char=""/>
                        <a:tabLst>
                          <a:tab pos="167640" algn="l"/>
                        </a:tabLst>
                      </a:pPr>
                      <a:r>
                        <a:rPr lang="ar-TN" sz="3600" dirty="0" smtClean="0">
                          <a:latin typeface="Times New Roman" pitchFamily="18" charset="0"/>
                          <a:ea typeface="Calibri"/>
                          <a:cs typeface="Times New Roman" pitchFamily="18" charset="0"/>
                        </a:rPr>
                        <a:t>الهدف</a:t>
                      </a:r>
                      <a:r>
                        <a:rPr lang="ar-TN" sz="3600" baseline="0" dirty="0" smtClean="0">
                          <a:latin typeface="Times New Roman" pitchFamily="18" charset="0"/>
                          <a:ea typeface="Calibri"/>
                          <a:cs typeface="Times New Roman" pitchFamily="18" charset="0"/>
                        </a:rPr>
                        <a:t> الأول - </a:t>
                      </a:r>
                      <a:r>
                        <a:rPr lang="ar-TN" sz="1400" dirty="0" smtClean="0">
                          <a:latin typeface="Times New Roman" pitchFamily="18" charset="0"/>
                          <a:ea typeface="Calibri"/>
                          <a:cs typeface="Times New Roman" pitchFamily="18" charset="0"/>
                        </a:rPr>
                        <a:t>يتعرّف إلى أنواع من الرّسائل وأصناف من المتراسلين</a:t>
                      </a:r>
                      <a:r>
                        <a:rPr lang="ar-TN" sz="1400" baseline="0" dirty="0" smtClean="0">
                          <a:latin typeface="Times New Roman" pitchFamily="18" charset="0"/>
                          <a:ea typeface="Calibri"/>
                          <a:cs typeface="Times New Roman" pitchFamily="18" charset="0"/>
                        </a:rPr>
                        <a:t> </a:t>
                      </a:r>
                      <a:r>
                        <a:rPr lang="ar-TN" sz="3600" baseline="0" dirty="0" smtClean="0">
                          <a:latin typeface="Times New Roman" pitchFamily="18" charset="0"/>
                          <a:ea typeface="Calibri"/>
                          <a:cs typeface="Times New Roman" pitchFamily="18" charset="0"/>
                        </a:rPr>
                        <a:t/>
                      </a:r>
                      <a:br>
                        <a:rPr lang="ar-TN" sz="3600" baseline="0" dirty="0" smtClean="0">
                          <a:latin typeface="Times New Roman" pitchFamily="18" charset="0"/>
                          <a:ea typeface="Calibri"/>
                          <a:cs typeface="Times New Roman" pitchFamily="18" charset="0"/>
                        </a:rPr>
                      </a:br>
                      <a:r>
                        <a:rPr lang="ar-TN" sz="3600" b="0" baseline="0" dirty="0" smtClean="0">
                          <a:latin typeface="Times New Roman" pitchFamily="18" charset="0"/>
                          <a:ea typeface="Calibri"/>
                          <a:cs typeface="Times New Roman" pitchFamily="18" charset="0"/>
                        </a:rPr>
                        <a:t>* عام  / غير محدد/ غير دقيق </a:t>
                      </a:r>
                      <a:br>
                        <a:rPr lang="ar-TN" sz="3600" b="0" baseline="0" dirty="0" smtClean="0">
                          <a:latin typeface="Times New Roman" pitchFamily="18" charset="0"/>
                          <a:ea typeface="Calibri"/>
                          <a:cs typeface="Times New Roman" pitchFamily="18" charset="0"/>
                        </a:rPr>
                      </a:br>
                      <a:r>
                        <a:rPr lang="ar-TN" sz="3600" b="0" baseline="0" dirty="0" smtClean="0">
                          <a:latin typeface="Times New Roman" pitchFamily="18" charset="0"/>
                          <a:ea typeface="Calibri"/>
                          <a:cs typeface="Times New Roman" pitchFamily="18" charset="0"/>
                        </a:rPr>
                        <a:t>(أنواع </a:t>
                      </a:r>
                      <a:r>
                        <a:rPr lang="ar-TN" sz="3600" b="0" baseline="0" dirty="0" err="1" smtClean="0">
                          <a:latin typeface="Times New Roman" pitchFamily="18" charset="0"/>
                          <a:ea typeface="Calibri"/>
                          <a:cs typeface="Times New Roman" pitchFamily="18" charset="0"/>
                        </a:rPr>
                        <a:t>و</a:t>
                      </a:r>
                      <a:r>
                        <a:rPr lang="ar-TN" sz="3600" b="0" baseline="0" dirty="0" smtClean="0">
                          <a:latin typeface="Times New Roman" pitchFamily="18" charset="0"/>
                          <a:ea typeface="Calibri"/>
                          <a:cs typeface="Times New Roman" pitchFamily="18" charset="0"/>
                        </a:rPr>
                        <a:t> أصناف= نكرة)</a:t>
                      </a:r>
                      <a:br>
                        <a:rPr lang="ar-TN" sz="3600" b="0" baseline="0" dirty="0" smtClean="0">
                          <a:latin typeface="Times New Roman" pitchFamily="18" charset="0"/>
                          <a:ea typeface="Calibri"/>
                          <a:cs typeface="Times New Roman" pitchFamily="18" charset="0"/>
                        </a:rPr>
                      </a:br>
                      <a:r>
                        <a:rPr lang="ar-TN" sz="3600" b="0" baseline="0" dirty="0" smtClean="0">
                          <a:latin typeface="Times New Roman" pitchFamily="18" charset="0"/>
                          <a:ea typeface="Calibri"/>
                          <a:cs typeface="Times New Roman" pitchFamily="18" charset="0"/>
                        </a:rPr>
                        <a:t>- ما أنواع الرسائل ؟ بكم من نوع نهتمّ؟ ما أصناف </a:t>
                      </a:r>
                      <a:r>
                        <a:rPr lang="ar-TN" sz="3600" b="0" baseline="0" dirty="0" err="1" smtClean="0">
                          <a:latin typeface="Times New Roman" pitchFamily="18" charset="0"/>
                          <a:ea typeface="Calibri"/>
                          <a:cs typeface="Times New Roman" pitchFamily="18" charset="0"/>
                        </a:rPr>
                        <a:t>المترسلين</a:t>
                      </a:r>
                      <a:r>
                        <a:rPr lang="ar-TN" sz="3600" b="0" baseline="0" dirty="0" smtClean="0">
                          <a:latin typeface="Times New Roman" pitchFamily="18" charset="0"/>
                          <a:ea typeface="Calibri"/>
                          <a:cs typeface="Times New Roman" pitchFamily="18" charset="0"/>
                        </a:rPr>
                        <a:t>؟ و ما هي مرتكزات التّصنيف؟</a:t>
                      </a:r>
                      <a:endParaRPr lang="fr-FR" sz="3600" b="0" dirty="0">
                        <a:latin typeface="Times New Roman" pitchFamily="18" charset="0"/>
                        <a:ea typeface="Calibri"/>
                        <a:cs typeface="Times New Roman" pitchFamily="18" charset="0"/>
                      </a:endParaRPr>
                    </a:p>
                  </a:txBody>
                  <a:tcPr marL="44450" marR="44450" marT="0" marB="0" anchor="ctr"/>
                </a:tc>
              </a:tr>
            </a:tbl>
          </a:graphicData>
        </a:graphic>
      </p:graphicFrame>
      <p:sp>
        <p:nvSpPr>
          <p:cNvPr id="8"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endParaRPr lang="ar-TN" sz="3200" dirty="0" smtClean="0">
              <a:latin typeface="Georgia Ref" pitchFamily="18" charset="0"/>
              <a:cs typeface="AGA Aladdin Regular" pitchFamily="2" charset="-78"/>
            </a:endParaRPr>
          </a:p>
          <a:p>
            <a:pPr algn="r">
              <a:buNone/>
            </a:pPr>
            <a:r>
              <a:rPr lang="ar-TN" dirty="0" smtClean="0"/>
              <a:t/>
            </a:r>
            <a:br>
              <a:rPr lang="ar-TN" dirty="0" smtClean="0"/>
            </a:br>
            <a:endParaRPr lang="fr-FR" dirty="0"/>
          </a:p>
        </p:txBody>
      </p:sp>
      <p:graphicFrame>
        <p:nvGraphicFramePr>
          <p:cNvPr id="7" name="Tableau 6"/>
          <p:cNvGraphicFramePr>
            <a:graphicFrameLocks noGrp="1"/>
          </p:cNvGraphicFramePr>
          <p:nvPr/>
        </p:nvGraphicFramePr>
        <p:xfrm>
          <a:off x="0" y="1000108"/>
          <a:ext cx="9144000" cy="5857892"/>
        </p:xfrm>
        <a:graphic>
          <a:graphicData uri="http://schemas.openxmlformats.org/drawingml/2006/table">
            <a:tbl>
              <a:tblPr firstRow="1" bandRow="1">
                <a:tableStyleId>{5C22544A-7EE6-4342-B048-85BDC9FD1C3A}</a:tableStyleId>
              </a:tblPr>
              <a:tblGrid>
                <a:gridCol w="160422"/>
                <a:gridCol w="8983578"/>
              </a:tblGrid>
              <a:tr h="5857892">
                <a:tc>
                  <a:txBody>
                    <a:bodyPr/>
                    <a:lstStyle/>
                    <a:p>
                      <a:pPr marL="742950" marR="723900" lvl="1" indent="-285750" algn="r" rtl="1">
                        <a:lnSpc>
                          <a:spcPct val="115000"/>
                        </a:lnSpc>
                        <a:spcAft>
                          <a:spcPts val="0"/>
                        </a:spcAft>
                        <a:buFont typeface="Symbol"/>
                        <a:buChar char=""/>
                        <a:tabLst>
                          <a:tab pos="167640" algn="l"/>
                        </a:tabLst>
                      </a:pPr>
                      <a:endParaRPr lang="fr-FR" sz="3600" dirty="0">
                        <a:latin typeface="Comic Sans MS" pitchFamily="66" charset="0"/>
                        <a:ea typeface="Calibri"/>
                        <a:cs typeface="AGA Aladdin Regular" pitchFamily="2" charset="-78"/>
                      </a:endParaRPr>
                    </a:p>
                  </a:txBody>
                  <a:tcPr marL="44450" marR="44450" marT="0" marB="0" vert="vert" anchor="ctr"/>
                </a:tc>
                <a:tc>
                  <a:txBody>
                    <a:bodyPr/>
                    <a:lstStyle/>
                    <a:p>
                      <a:pPr marL="742950" marR="723900" lvl="1" indent="-285750" algn="r" defTabSz="914400" rtl="1" eaLnBrk="1" fontAlgn="auto" latinLnBrk="0" hangingPunct="1">
                        <a:lnSpc>
                          <a:spcPct val="115000"/>
                        </a:lnSpc>
                        <a:spcBef>
                          <a:spcPts val="0"/>
                        </a:spcBef>
                        <a:spcAft>
                          <a:spcPts val="0"/>
                        </a:spcAft>
                        <a:buClrTx/>
                        <a:buSzTx/>
                        <a:buFont typeface="Symbol"/>
                        <a:buChar char=""/>
                        <a:tabLst>
                          <a:tab pos="167640" algn="l"/>
                        </a:tabLst>
                        <a:defRPr/>
                      </a:pPr>
                      <a:r>
                        <a:rPr lang="ar-TN" sz="3600" dirty="0" smtClean="0">
                          <a:latin typeface="Times New Roman" pitchFamily="18" charset="0"/>
                          <a:ea typeface="Calibri"/>
                          <a:cs typeface="Times New Roman" pitchFamily="18" charset="0"/>
                        </a:rPr>
                        <a:t>الهدف</a:t>
                      </a:r>
                      <a:r>
                        <a:rPr lang="ar-TN" sz="3600" baseline="0" dirty="0" smtClean="0">
                          <a:latin typeface="Times New Roman" pitchFamily="18" charset="0"/>
                          <a:ea typeface="Calibri"/>
                          <a:cs typeface="Times New Roman" pitchFamily="18" charset="0"/>
                        </a:rPr>
                        <a:t> الثاني - </a:t>
                      </a:r>
                      <a:r>
                        <a:rPr lang="ar-TN" sz="1400" dirty="0" smtClean="0">
                          <a:latin typeface="Times New Roman" pitchFamily="18" charset="0"/>
                          <a:ea typeface="Calibri"/>
                          <a:cs typeface="Times New Roman" pitchFamily="18" charset="0"/>
                        </a:rPr>
                        <a:t>يتبيّن دور الرّسائل في التّواصل </a:t>
                      </a:r>
                      <a:r>
                        <a:rPr lang="ar-TN" sz="1400" dirty="0" err="1" smtClean="0">
                          <a:latin typeface="Times New Roman" pitchFamily="18" charset="0"/>
                          <a:ea typeface="Calibri"/>
                          <a:cs typeface="Times New Roman" pitchFamily="18" charset="0"/>
                        </a:rPr>
                        <a:t>و</a:t>
                      </a:r>
                      <a:r>
                        <a:rPr lang="ar-TN" sz="1400" dirty="0" smtClean="0">
                          <a:latin typeface="Times New Roman" pitchFamily="18" charset="0"/>
                          <a:ea typeface="Calibri"/>
                          <a:cs typeface="Times New Roman" pitchFamily="18" charset="0"/>
                        </a:rPr>
                        <a:t> </a:t>
                      </a:r>
                      <a:r>
                        <a:rPr lang="ar-TN" sz="1400" dirty="0" err="1" smtClean="0">
                          <a:latin typeface="Times New Roman" pitchFamily="18" charset="0"/>
                          <a:ea typeface="Calibri"/>
                          <a:cs typeface="Times New Roman" pitchFamily="18" charset="0"/>
                        </a:rPr>
                        <a:t>التّثاقف</a:t>
                      </a:r>
                      <a:r>
                        <a:rPr lang="ar-TN" sz="1400" dirty="0" smtClean="0">
                          <a:latin typeface="Times New Roman" pitchFamily="18" charset="0"/>
                          <a:ea typeface="Calibri"/>
                          <a:cs typeface="Times New Roman" pitchFamily="18" charset="0"/>
                        </a:rPr>
                        <a:t>.</a:t>
                      </a:r>
                      <a:endParaRPr lang="fr-FR" sz="1400" dirty="0" smtClean="0">
                        <a:latin typeface="Times New Roman" pitchFamily="18" charset="0"/>
                        <a:ea typeface="Calibri"/>
                        <a:cs typeface="Times New Roman" pitchFamily="18" charset="0"/>
                      </a:endParaRPr>
                    </a:p>
                    <a:p>
                      <a:pPr algn="r"/>
                      <a:r>
                        <a:rPr lang="ar-TN" sz="3600" b="0" baseline="0" dirty="0" smtClean="0">
                          <a:latin typeface="Times New Roman" pitchFamily="18" charset="0"/>
                          <a:ea typeface="Calibri"/>
                          <a:cs typeface="Times New Roman" pitchFamily="18" charset="0"/>
                        </a:rPr>
                        <a:t>التواصل </a:t>
                      </a:r>
                      <a:r>
                        <a:rPr lang="fr-FR" sz="3600" b="0" baseline="0" dirty="0" smtClean="0">
                          <a:latin typeface="Times New Roman" pitchFamily="18" charset="0"/>
                          <a:ea typeface="Calibri"/>
                          <a:cs typeface="Times New Roman" pitchFamily="18" charset="0"/>
                        </a:rPr>
                        <a:t>communication</a:t>
                      </a:r>
                      <a:br>
                        <a:rPr lang="fr-FR" sz="3600" b="0" baseline="0" dirty="0" smtClean="0">
                          <a:latin typeface="Times New Roman" pitchFamily="18" charset="0"/>
                          <a:ea typeface="Calibri"/>
                          <a:cs typeface="Times New Roman" pitchFamily="18" charset="0"/>
                        </a:rPr>
                      </a:br>
                      <a:r>
                        <a:rPr lang="ar-TN" sz="3600" b="0" baseline="0" dirty="0" smtClean="0">
                          <a:latin typeface="Times New Roman" pitchFamily="18" charset="0"/>
                          <a:ea typeface="Calibri"/>
                          <a:cs typeface="Times New Roman" pitchFamily="18" charset="0"/>
                        </a:rPr>
                        <a:t> </a:t>
                      </a:r>
                      <a:r>
                        <a:rPr lang="ar-TN" sz="3600" dirty="0" smtClean="0"/>
                        <a:t>يستند التواصل حسب رومان </a:t>
                      </a:r>
                      <a:r>
                        <a:rPr lang="ar-TN" sz="3600" dirty="0" err="1" smtClean="0"/>
                        <a:t>جاكبسون</a:t>
                      </a:r>
                      <a:r>
                        <a:rPr lang="ar-TN" sz="3600" dirty="0" smtClean="0"/>
                        <a:t> </a:t>
                      </a:r>
                      <a:r>
                        <a:rPr lang="fr-FR" sz="3600" dirty="0" err="1" smtClean="0"/>
                        <a:t>R.Jakobson</a:t>
                      </a:r>
                      <a:r>
                        <a:rPr lang="fr-FR" sz="3600" dirty="0" smtClean="0"/>
                        <a:t> </a:t>
                      </a:r>
                      <a:r>
                        <a:rPr lang="ar-TN" sz="3600" dirty="0" smtClean="0"/>
                        <a:t>إلى ستة عناصر أساسية وهي: المرسل والمرسل إليه والرسالة والقناة والمرجع واللغة.</a:t>
                      </a:r>
                      <a:endParaRPr lang="ar-TN" dirty="0" smtClean="0"/>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endParaRPr lang="ar-TN" sz="3200" dirty="0" smtClean="0">
              <a:latin typeface="Georgia Ref" pitchFamily="18" charset="0"/>
              <a:cs typeface="AGA Aladdin Regular" pitchFamily="2" charset="-78"/>
            </a:endParaRPr>
          </a:p>
          <a:p>
            <a:pPr algn="r">
              <a:buNone/>
            </a:pPr>
            <a:r>
              <a:rPr lang="ar-TN" dirty="0" smtClean="0"/>
              <a:t/>
            </a:r>
            <a:br>
              <a:rPr lang="ar-TN" dirty="0" smtClean="0"/>
            </a:br>
            <a:endParaRPr lang="fr-FR" dirty="0"/>
          </a:p>
        </p:txBody>
      </p:sp>
      <p:graphicFrame>
        <p:nvGraphicFramePr>
          <p:cNvPr id="7" name="Tableau 6"/>
          <p:cNvGraphicFramePr>
            <a:graphicFrameLocks noGrp="1"/>
          </p:cNvGraphicFramePr>
          <p:nvPr/>
        </p:nvGraphicFramePr>
        <p:xfrm>
          <a:off x="0" y="1000108"/>
          <a:ext cx="9144000" cy="5857892"/>
        </p:xfrm>
        <a:graphic>
          <a:graphicData uri="http://schemas.openxmlformats.org/drawingml/2006/table">
            <a:tbl>
              <a:tblPr firstRow="1" bandRow="1">
                <a:tableStyleId>{5C22544A-7EE6-4342-B048-85BDC9FD1C3A}</a:tableStyleId>
              </a:tblPr>
              <a:tblGrid>
                <a:gridCol w="160422"/>
                <a:gridCol w="8983578"/>
              </a:tblGrid>
              <a:tr h="5857892">
                <a:tc>
                  <a:txBody>
                    <a:bodyPr/>
                    <a:lstStyle/>
                    <a:p>
                      <a:pPr marL="742950" marR="723900" lvl="1" indent="-285750" algn="r" rtl="1">
                        <a:lnSpc>
                          <a:spcPct val="115000"/>
                        </a:lnSpc>
                        <a:spcAft>
                          <a:spcPts val="0"/>
                        </a:spcAft>
                        <a:buFont typeface="Symbol"/>
                        <a:buChar char=""/>
                        <a:tabLst>
                          <a:tab pos="167640" algn="l"/>
                        </a:tabLst>
                      </a:pPr>
                      <a:endParaRPr lang="fr-FR" sz="3600" dirty="0">
                        <a:latin typeface="Comic Sans MS" pitchFamily="66" charset="0"/>
                        <a:ea typeface="Calibri"/>
                        <a:cs typeface="AGA Aladdin Regular" pitchFamily="2" charset="-78"/>
                      </a:endParaRPr>
                    </a:p>
                  </a:txBody>
                  <a:tcPr marL="44450" marR="44450" marT="0" marB="0" vert="vert" anchor="ctr"/>
                </a:tc>
                <a:tc>
                  <a:txBody>
                    <a:bodyPr/>
                    <a:lstStyle/>
                    <a:p>
                      <a:r>
                        <a:rPr lang="fr-FR" b="1" dirty="0" smtClean="0"/>
                        <a:t>acculturation </a:t>
                      </a:r>
                      <a:endParaRPr lang="fr-FR" sz="3200" dirty="0" smtClean="0"/>
                    </a:p>
                    <a:p>
                      <a:pPr algn="r" rtl="1"/>
                      <a:r>
                        <a:rPr lang="ar-TN" sz="3200" b="1" dirty="0" smtClean="0"/>
                        <a:t>فهو العملية التي يستطيع الفرد أو الجماعة عن طريقها اكتساب الصفات الحضارية لجماعة أخرى من خلال الاتصال أو التفاعل بينهما. غير أن </a:t>
                      </a:r>
                      <a:r>
                        <a:rPr lang="ar-TN" sz="3200" b="1" dirty="0" err="1" smtClean="0"/>
                        <a:t>التثاقف</a:t>
                      </a:r>
                      <a:r>
                        <a:rPr lang="ar-TN" sz="3200" b="1" dirty="0" smtClean="0"/>
                        <a:t> بالنسبة للفرد هو عملية تعلم اجتماعي أشبه بعملية التنشئة الاجتماعية التي تلعب فيها اللغة دوراً جوهرياً. أما بالنسبة للمجتمع </a:t>
                      </a:r>
                      <a:r>
                        <a:rPr lang="ar-TN" sz="3200" b="1" dirty="0" err="1" smtClean="0"/>
                        <a:t>فالتثاقف</a:t>
                      </a:r>
                      <a:r>
                        <a:rPr lang="ar-TN" sz="3200" b="1" dirty="0" smtClean="0"/>
                        <a:t> هو عملية انتشار القيم والمقاييس والأحكام الاجتماعية إلى المجتمعات الأخرى مع تعرضها لعملية التبدل التي تجعلها منسجمة مع ظروف المجتمعات التي دخلت إليها وأحوالها. غير أن هذه المقاييس والقيم والأحكام التي دخلت إلى هذه المجتمعات غالباً ما تسبب لها ظاهرة الصراع الحضاري أي الصراع بين القيم الأصيلة والقيم الدخيلة.</a:t>
                      </a:r>
                      <a:r>
                        <a:rPr lang="ar-TN" sz="3200" b="1" dirty="0" smtClean="0">
                          <a:solidFill>
                            <a:schemeClr val="lt1"/>
                          </a:solidFill>
                        </a:rPr>
                        <a:t> </a:t>
                      </a:r>
                      <a:endParaRPr lang="ar-TN" sz="3200" dirty="0" smtClean="0"/>
                    </a:p>
                    <a:p>
                      <a:pPr marL="742950" marR="723900" lvl="1" indent="-285750" algn="r" defTabSz="914400" rtl="1" eaLnBrk="1" fontAlgn="auto" latinLnBrk="0" hangingPunct="1">
                        <a:lnSpc>
                          <a:spcPct val="115000"/>
                        </a:lnSpc>
                        <a:spcBef>
                          <a:spcPts val="0"/>
                        </a:spcBef>
                        <a:spcAft>
                          <a:spcPts val="0"/>
                        </a:spcAft>
                        <a:buClrTx/>
                        <a:buSzTx/>
                        <a:buFont typeface="Symbol"/>
                        <a:buChar char=""/>
                        <a:tabLst>
                          <a:tab pos="167640" algn="l"/>
                        </a:tabLst>
                        <a:defRPr/>
                      </a:pPr>
                      <a:endParaRPr lang="ar-TN" dirty="0" smtClean="0"/>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71546"/>
            <a:ext cx="9144000" cy="5786454"/>
          </a:xfrm>
        </p:spPr>
        <p:style>
          <a:lnRef idx="3">
            <a:schemeClr val="lt1"/>
          </a:lnRef>
          <a:fillRef idx="1">
            <a:schemeClr val="accent1"/>
          </a:fillRef>
          <a:effectRef idx="1">
            <a:schemeClr val="accent1"/>
          </a:effectRef>
          <a:fontRef idx="minor">
            <a:schemeClr val="lt1"/>
          </a:fontRef>
        </p:style>
        <p:txBody>
          <a:bodyPr/>
          <a:lstStyle/>
          <a:p>
            <a:pPr algn="r">
              <a:buNone/>
            </a:pPr>
            <a:r>
              <a:rPr lang="ar-TN" dirty="0" smtClean="0"/>
              <a:t/>
            </a:r>
            <a:br>
              <a:rPr lang="ar-TN" dirty="0" smtClean="0"/>
            </a:br>
            <a:endParaRPr lang="fr-FR" dirty="0"/>
          </a:p>
        </p:txBody>
      </p:sp>
      <p:graphicFrame>
        <p:nvGraphicFramePr>
          <p:cNvPr id="7" name="Tableau 6"/>
          <p:cNvGraphicFramePr>
            <a:graphicFrameLocks noGrp="1"/>
          </p:cNvGraphicFramePr>
          <p:nvPr/>
        </p:nvGraphicFramePr>
        <p:xfrm>
          <a:off x="0" y="1142984"/>
          <a:ext cx="9144000" cy="5715016"/>
        </p:xfrm>
        <a:graphic>
          <a:graphicData uri="http://schemas.openxmlformats.org/drawingml/2006/table">
            <a:tbl>
              <a:tblPr firstRow="1" bandRow="1">
                <a:tableStyleId>{5C22544A-7EE6-4342-B048-85BDC9FD1C3A}</a:tableStyleId>
              </a:tblPr>
              <a:tblGrid>
                <a:gridCol w="141652"/>
                <a:gridCol w="9002348"/>
              </a:tblGrid>
              <a:tr h="5715016">
                <a:tc>
                  <a:txBody>
                    <a:bodyPr/>
                    <a:lstStyle/>
                    <a:p>
                      <a:pPr marL="742950" marR="723900" lvl="1" indent="-285750" algn="r" rtl="1">
                        <a:lnSpc>
                          <a:spcPct val="115000"/>
                        </a:lnSpc>
                        <a:spcAft>
                          <a:spcPts val="0"/>
                        </a:spcAft>
                        <a:buFont typeface="Symbol"/>
                        <a:buChar char=""/>
                        <a:tabLst>
                          <a:tab pos="167640" algn="l"/>
                        </a:tabLst>
                      </a:pPr>
                      <a:endParaRPr lang="fr-FR" sz="3600" dirty="0">
                        <a:latin typeface="Comic Sans MS" pitchFamily="66" charset="0"/>
                        <a:ea typeface="Calibri"/>
                        <a:cs typeface="AGA Aladdin Regular" pitchFamily="2" charset="-78"/>
                      </a:endParaRPr>
                    </a:p>
                  </a:txBody>
                  <a:tcPr marL="44450" marR="44450" marT="0" marB="0" vert="vert" anchor="ctr"/>
                </a:tc>
                <a:tc>
                  <a:txBody>
                    <a:bodyPr/>
                    <a:lstStyle/>
                    <a:p>
                      <a:pPr marL="742950" marR="723900" lvl="1" indent="-285750" algn="r" defTabSz="914400" rtl="1" eaLnBrk="1" fontAlgn="auto" latinLnBrk="0" hangingPunct="1">
                        <a:lnSpc>
                          <a:spcPct val="115000"/>
                        </a:lnSpc>
                        <a:spcBef>
                          <a:spcPts val="0"/>
                        </a:spcBef>
                        <a:spcAft>
                          <a:spcPts val="0"/>
                        </a:spcAft>
                        <a:buClrTx/>
                        <a:buSzTx/>
                        <a:buFont typeface="Symbol"/>
                        <a:buChar char=""/>
                        <a:tabLst>
                          <a:tab pos="167640" algn="l"/>
                        </a:tabLst>
                        <a:defRPr/>
                      </a:pPr>
                      <a:r>
                        <a:rPr lang="ar-TN" sz="3600" dirty="0" smtClean="0">
                          <a:latin typeface="Times New Roman" pitchFamily="18" charset="0"/>
                          <a:ea typeface="Calibri"/>
                          <a:cs typeface="Times New Roman" pitchFamily="18" charset="0"/>
                        </a:rPr>
                        <a:t>الهدف</a:t>
                      </a:r>
                      <a:r>
                        <a:rPr lang="ar-TN" sz="3600" baseline="0" dirty="0" smtClean="0">
                          <a:latin typeface="Times New Roman" pitchFamily="18" charset="0"/>
                          <a:ea typeface="Calibri"/>
                          <a:cs typeface="Times New Roman" pitchFamily="18" charset="0"/>
                        </a:rPr>
                        <a:t> الثالث - </a:t>
                      </a:r>
                      <a:r>
                        <a:rPr lang="ar-TN" sz="1400" dirty="0" smtClean="0">
                          <a:latin typeface="Comic Sans MS" pitchFamily="66" charset="0"/>
                          <a:ea typeface="Calibri"/>
                          <a:cs typeface="AGA Aladdin Regular" pitchFamily="2" charset="-78"/>
                        </a:rPr>
                        <a:t>يبدي رأيه في الموضوعات المتناولة في الرّسائل.</a:t>
                      </a:r>
                      <a:endParaRPr lang="fr-FR" sz="1400" dirty="0" smtClean="0">
                        <a:latin typeface="Comic Sans MS" pitchFamily="66" charset="0"/>
                        <a:ea typeface="Calibri"/>
                        <a:cs typeface="AGA Aladdin Regular" pitchFamily="2" charset="-78"/>
                      </a:endParaRPr>
                    </a:p>
                    <a:p>
                      <a:pPr marL="742950" marR="723900" lvl="1" indent="-285750" algn="r" rtl="1">
                        <a:lnSpc>
                          <a:spcPct val="115000"/>
                        </a:lnSpc>
                        <a:spcAft>
                          <a:spcPts val="0"/>
                        </a:spcAft>
                        <a:buFont typeface="Symbol"/>
                        <a:buNone/>
                        <a:tabLst>
                          <a:tab pos="167640" algn="l"/>
                        </a:tabLst>
                      </a:pPr>
                      <a:r>
                        <a:rPr lang="ar-TN" sz="3600" b="0" baseline="0" dirty="0" smtClean="0">
                          <a:latin typeface="Times New Roman" pitchFamily="18" charset="0"/>
                          <a:ea typeface="Calibri"/>
                          <a:cs typeface="Times New Roman" pitchFamily="18" charset="0"/>
                        </a:rPr>
                        <a:t>يجعل هذا الهدف المسألة مفتوحة لا حدود تضبطها </a:t>
                      </a:r>
                      <a:r>
                        <a:rPr lang="ar-TN" sz="3600" b="0" baseline="0" dirty="0" err="1" smtClean="0">
                          <a:latin typeface="Times New Roman" pitchFamily="18" charset="0"/>
                          <a:ea typeface="Calibri"/>
                          <a:cs typeface="Times New Roman" pitchFamily="18" charset="0"/>
                        </a:rPr>
                        <a:t>و</a:t>
                      </a:r>
                      <a:r>
                        <a:rPr lang="ar-TN" sz="3600" b="0" baseline="0" dirty="0" smtClean="0">
                          <a:latin typeface="Times New Roman" pitchFamily="18" charset="0"/>
                          <a:ea typeface="Calibri"/>
                          <a:cs typeface="Times New Roman" pitchFamily="18" charset="0"/>
                        </a:rPr>
                        <a:t> لا مواضيع بعينها تدرسها </a:t>
                      </a:r>
                      <a:r>
                        <a:rPr lang="ar-TN" sz="3600" b="0" baseline="0" dirty="0" err="1" smtClean="0">
                          <a:latin typeface="Times New Roman" pitchFamily="18" charset="0"/>
                          <a:ea typeface="Calibri"/>
                          <a:cs typeface="Times New Roman" pitchFamily="18" charset="0"/>
                        </a:rPr>
                        <a:t>و</a:t>
                      </a:r>
                      <a:r>
                        <a:rPr lang="ar-TN" sz="3600" b="0" baseline="0" dirty="0" smtClean="0">
                          <a:latin typeface="Times New Roman" pitchFamily="18" charset="0"/>
                          <a:ea typeface="Calibri"/>
                          <a:cs typeface="Times New Roman" pitchFamily="18" charset="0"/>
                        </a:rPr>
                        <a:t> هذا يجعل المسألة مفتوحة على كل الإبداع </a:t>
                      </a:r>
                      <a:r>
                        <a:rPr lang="ar-TN" sz="3600" b="0" baseline="0" dirty="0" err="1" smtClean="0">
                          <a:latin typeface="Times New Roman" pitchFamily="18" charset="0"/>
                          <a:ea typeface="Calibri"/>
                          <a:cs typeface="Times New Roman" pitchFamily="18" charset="0"/>
                        </a:rPr>
                        <a:t>الرسائلي</a:t>
                      </a:r>
                      <a:r>
                        <a:rPr lang="ar-TN" sz="3600" b="0" baseline="0" dirty="0" smtClean="0">
                          <a:latin typeface="Times New Roman" pitchFamily="18" charset="0"/>
                          <a:ea typeface="Calibri"/>
                          <a:cs typeface="Times New Roman" pitchFamily="18" charset="0"/>
                        </a:rPr>
                        <a:t> لأنها وعاء يقبل كل الموضوعات كما لاحظ ذلك ابن رمضان في دراسته.</a:t>
                      </a:r>
                      <a:endParaRPr lang="fr-FR" sz="3600" b="0" dirty="0">
                        <a:latin typeface="Times New Roman" pitchFamily="18" charset="0"/>
                        <a:ea typeface="Calibri"/>
                        <a:cs typeface="Times New Roman" pitchFamily="18" charset="0"/>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r>
              <a:rPr lang="ar-TN" sz="1200" dirty="0" smtClean="0">
                <a:solidFill>
                  <a:srgbClr val="FFFF00"/>
                </a:solidFill>
                <a:latin typeface="Times New Roman" pitchFamily="18" charset="0"/>
                <a:cs typeface="Times New Roman" pitchFamily="18" charset="0"/>
              </a:rPr>
              <a:t/>
            </a:r>
            <a:br>
              <a:rPr lang="ar-TN" sz="1200" dirty="0" smtClean="0">
                <a:solidFill>
                  <a:srgbClr val="FFFF00"/>
                </a:solidFill>
                <a:latin typeface="Times New Roman" pitchFamily="18" charset="0"/>
                <a:cs typeface="Times New Roman" pitchFamily="18" charset="0"/>
              </a:rPr>
            </a:br>
            <a:r>
              <a:rPr lang="ar-TN" sz="3200" u="sng" dirty="0" smtClean="0">
                <a:solidFill>
                  <a:srgbClr val="FFFF00"/>
                </a:solidFill>
                <a:latin typeface="Times New Roman" pitchFamily="18" charset="0"/>
                <a:cs typeface="Times New Roman" pitchFamily="18" charset="0"/>
              </a:rPr>
              <a:t> ب)*- المحتوى:</a:t>
            </a:r>
            <a:r>
              <a:rPr lang="ar-TN" dirty="0" smtClean="0"/>
              <a:t/>
            </a:r>
            <a:br>
              <a:rPr lang="ar-TN" dirty="0" smtClean="0"/>
            </a:br>
            <a:endParaRPr lang="fr-FR" dirty="0"/>
          </a:p>
        </p:txBody>
      </p:sp>
      <p:graphicFrame>
        <p:nvGraphicFramePr>
          <p:cNvPr id="7" name="Tableau 6"/>
          <p:cNvGraphicFramePr>
            <a:graphicFrameLocks noGrp="1"/>
          </p:cNvGraphicFramePr>
          <p:nvPr/>
        </p:nvGraphicFramePr>
        <p:xfrm>
          <a:off x="500034" y="1785926"/>
          <a:ext cx="8143932" cy="4571434"/>
        </p:xfrm>
        <a:graphic>
          <a:graphicData uri="http://schemas.openxmlformats.org/drawingml/2006/table">
            <a:tbl>
              <a:tblPr firstRow="1" bandRow="1">
                <a:tableStyleId>{5C22544A-7EE6-4342-B048-85BDC9FD1C3A}</a:tableStyleId>
              </a:tblPr>
              <a:tblGrid>
                <a:gridCol w="142876"/>
                <a:gridCol w="8001056"/>
              </a:tblGrid>
              <a:tr h="4571434">
                <a:tc>
                  <a:txBody>
                    <a:bodyPr/>
                    <a:lstStyle/>
                    <a:p>
                      <a:pPr marL="742950" marR="723900" lvl="1" indent="-285750" algn="r" rtl="1">
                        <a:lnSpc>
                          <a:spcPct val="115000"/>
                        </a:lnSpc>
                        <a:spcAft>
                          <a:spcPts val="0"/>
                        </a:spcAft>
                        <a:buFont typeface="Symbol"/>
                        <a:buChar char=""/>
                        <a:tabLst>
                          <a:tab pos="167640" algn="l"/>
                        </a:tabLst>
                      </a:pPr>
                      <a:endParaRPr lang="fr-FR" sz="3600" dirty="0">
                        <a:latin typeface="Comic Sans MS" pitchFamily="66" charset="0"/>
                        <a:ea typeface="Calibri"/>
                        <a:cs typeface="AGA Aladdin Regular" pitchFamily="2" charset="-78"/>
                      </a:endParaRPr>
                    </a:p>
                  </a:txBody>
                  <a:tcPr marL="44450" marR="44450" marT="0" marB="0" vert="vert" anchor="ctr"/>
                </a:tc>
                <a:tc>
                  <a:txBody>
                    <a:bodyPr/>
                    <a:lstStyle/>
                    <a:p>
                      <a:pPr marL="742950" marR="723900" lvl="1" indent="-285750" algn="r" defTabSz="914400" rtl="1" eaLnBrk="1" fontAlgn="auto" latinLnBrk="0" hangingPunct="1">
                        <a:lnSpc>
                          <a:spcPct val="115000"/>
                        </a:lnSpc>
                        <a:spcBef>
                          <a:spcPts val="0"/>
                        </a:spcBef>
                        <a:spcAft>
                          <a:spcPts val="0"/>
                        </a:spcAft>
                        <a:buClrTx/>
                        <a:buSzTx/>
                        <a:buFont typeface="Symbol"/>
                        <a:buChar char=""/>
                        <a:tabLst>
                          <a:tab pos="167640" algn="l"/>
                        </a:tabLst>
                        <a:defRPr/>
                      </a:pPr>
                      <a:r>
                        <a:rPr lang="ar-TN" sz="3600" b="0" dirty="0" smtClean="0">
                          <a:latin typeface="Times New Roman" pitchFamily="18" charset="0"/>
                          <a:ea typeface="Calibri"/>
                          <a:cs typeface="Times New Roman" pitchFamily="18" charset="0"/>
                        </a:rPr>
                        <a:t>لم يشر سفر البرامج الرسمية</a:t>
                      </a:r>
                      <a:r>
                        <a:rPr lang="ar-TN" sz="3600" b="0" baseline="0" dirty="0" smtClean="0">
                          <a:latin typeface="Times New Roman" pitchFamily="18" charset="0"/>
                          <a:ea typeface="Calibri"/>
                          <a:cs typeface="Times New Roman" pitchFamily="18" charset="0"/>
                        </a:rPr>
                        <a:t> إلى أي محتوى يرتبط بهذا المحور </a:t>
                      </a:r>
                      <a:r>
                        <a:rPr lang="ar-TN" sz="3600" b="0" baseline="0" dirty="0" err="1" smtClean="0">
                          <a:latin typeface="Times New Roman" pitchFamily="18" charset="0"/>
                          <a:ea typeface="Calibri"/>
                          <a:cs typeface="Times New Roman" pitchFamily="18" charset="0"/>
                        </a:rPr>
                        <a:t>و</a:t>
                      </a:r>
                      <a:r>
                        <a:rPr lang="ar-TN" sz="3600" b="0" baseline="0" dirty="0" smtClean="0">
                          <a:latin typeface="Times New Roman" pitchFamily="18" charset="0"/>
                          <a:ea typeface="Calibri"/>
                          <a:cs typeface="Times New Roman" pitchFamily="18" charset="0"/>
                        </a:rPr>
                        <a:t> إنّما استنتج  مؤلفو الكتاب المدرسي ذلك فقالوا:</a:t>
                      </a:r>
                      <a:br>
                        <a:rPr lang="ar-TN" sz="3600" b="0" baseline="0" dirty="0" smtClean="0">
                          <a:latin typeface="Times New Roman" pitchFamily="18" charset="0"/>
                          <a:ea typeface="Calibri"/>
                          <a:cs typeface="Times New Roman" pitchFamily="18" charset="0"/>
                        </a:rPr>
                      </a:br>
                      <a:r>
                        <a:rPr lang="ar-TN" sz="3600" b="0" baseline="0" dirty="0" smtClean="0">
                          <a:latin typeface="Times New Roman" pitchFamily="18" charset="0"/>
                          <a:ea typeface="Calibri"/>
                          <a:cs typeface="Times New Roman" pitchFamily="18" charset="0"/>
                        </a:rPr>
                        <a:t>المحتوى :رسائل متنوّعة قديمة </a:t>
                      </a:r>
                      <a:r>
                        <a:rPr lang="ar-TN" sz="3600" b="0" baseline="0" dirty="0" err="1" smtClean="0">
                          <a:latin typeface="Times New Roman" pitchFamily="18" charset="0"/>
                          <a:ea typeface="Calibri"/>
                          <a:cs typeface="Times New Roman" pitchFamily="18" charset="0"/>
                        </a:rPr>
                        <a:t>و</a:t>
                      </a:r>
                      <a:r>
                        <a:rPr lang="ar-TN" sz="3600" b="0" baseline="0" dirty="0" smtClean="0">
                          <a:latin typeface="Times New Roman" pitchFamily="18" charset="0"/>
                          <a:ea typeface="Calibri"/>
                          <a:cs typeface="Times New Roman" pitchFamily="18" charset="0"/>
                        </a:rPr>
                        <a:t> حديثة.</a:t>
                      </a:r>
                      <a:br>
                        <a:rPr lang="ar-TN" sz="3600" b="0" baseline="0" dirty="0" smtClean="0">
                          <a:latin typeface="Times New Roman" pitchFamily="18" charset="0"/>
                          <a:ea typeface="Calibri"/>
                          <a:cs typeface="Times New Roman" pitchFamily="18" charset="0"/>
                        </a:rPr>
                      </a:br>
                      <a:r>
                        <a:rPr lang="ar-TN" sz="3600" b="0" baseline="0" dirty="0" smtClean="0">
                          <a:latin typeface="Times New Roman" pitchFamily="18" charset="0"/>
                          <a:ea typeface="Calibri"/>
                          <a:cs typeface="Times New Roman" pitchFamily="18" charset="0"/>
                        </a:rPr>
                        <a:t>فهل سيسعفنا الكتاب المدرسي بما يمكن أن يعيننا في تناول المسألة؟</a:t>
                      </a:r>
                      <a:endParaRPr lang="fr-FR" sz="3600" b="0" dirty="0">
                        <a:latin typeface="Times New Roman" pitchFamily="18" charset="0"/>
                        <a:ea typeface="Calibri"/>
                        <a:cs typeface="Times New Roman" pitchFamily="18" charset="0"/>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endParaRPr lang="fr-FR" dirty="0"/>
          </a:p>
        </p:txBody>
      </p:sp>
      <p:graphicFrame>
        <p:nvGraphicFramePr>
          <p:cNvPr id="7" name="Tableau 6"/>
          <p:cNvGraphicFramePr>
            <a:graphicFrameLocks noGrp="1"/>
          </p:cNvGraphicFramePr>
          <p:nvPr/>
        </p:nvGraphicFramePr>
        <p:xfrm>
          <a:off x="0" y="1071546"/>
          <a:ext cx="9144000" cy="5880732"/>
        </p:xfrm>
        <a:graphic>
          <a:graphicData uri="http://schemas.openxmlformats.org/drawingml/2006/table">
            <a:tbl>
              <a:tblPr firstRow="1" bandRow="1">
                <a:tableStyleId>{5C22544A-7EE6-4342-B048-85BDC9FD1C3A}</a:tableStyleId>
              </a:tblPr>
              <a:tblGrid>
                <a:gridCol w="142844"/>
                <a:gridCol w="9001156"/>
              </a:tblGrid>
              <a:tr h="5880732">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r" defTabSz="914400" rtl="1" eaLnBrk="1" fontAlgn="auto" latinLnBrk="0" hangingPunct="1">
                        <a:lnSpc>
                          <a:spcPct val="115000"/>
                        </a:lnSpc>
                        <a:spcBef>
                          <a:spcPts val="0"/>
                        </a:spcBef>
                        <a:spcAft>
                          <a:spcPts val="0"/>
                        </a:spcAft>
                        <a:buClrTx/>
                        <a:buSzTx/>
                        <a:buFont typeface="Symbol"/>
                        <a:buChar char=""/>
                        <a:tabLst>
                          <a:tab pos="167640" algn="l"/>
                        </a:tabLst>
                        <a:defRPr/>
                      </a:pPr>
                      <a:r>
                        <a:rPr kumimoji="0" lang="ar-TN" sz="3200" b="0" kern="1200" dirty="0" smtClean="0">
                          <a:solidFill>
                            <a:srgbClr val="FFFF00"/>
                          </a:solidFill>
                          <a:latin typeface="+mn-lt"/>
                          <a:ea typeface="+mn-ea"/>
                          <a:cs typeface="+mn-cs"/>
                        </a:rPr>
                        <a:t>في معنى التراسل:</a:t>
                      </a:r>
                      <a:r>
                        <a:rPr kumimoji="0" lang="ar-TN" sz="3200" b="0" kern="1200" dirty="0" smtClean="0">
                          <a:solidFill>
                            <a:schemeClr val="lt1"/>
                          </a:solidFill>
                          <a:latin typeface="+mn-lt"/>
                          <a:ea typeface="+mn-ea"/>
                          <a:cs typeface="+mn-cs"/>
                        </a:rPr>
                        <a:t/>
                      </a:r>
                      <a:br>
                        <a:rPr kumimoji="0" lang="ar-TN" sz="3200" b="0" kern="1200" dirty="0" smtClean="0">
                          <a:solidFill>
                            <a:schemeClr val="lt1"/>
                          </a:solidFill>
                          <a:latin typeface="+mn-lt"/>
                          <a:ea typeface="+mn-ea"/>
                          <a:cs typeface="+mn-cs"/>
                        </a:rPr>
                      </a:br>
                      <a:r>
                        <a:rPr kumimoji="0" lang="ar-TN" sz="1600" b="0" kern="1200" dirty="0" smtClean="0">
                          <a:solidFill>
                            <a:schemeClr val="lt1"/>
                          </a:solidFill>
                          <a:latin typeface="+mn-lt"/>
                          <a:ea typeface="+mn-ea"/>
                          <a:cs typeface="+mn-cs"/>
                        </a:rPr>
                        <a:t>  تتضمن مادة رسل في العربية ثلاثة مجالات معنوية متقاربة,هي</a:t>
                      </a:r>
                      <a:r>
                        <a:rPr kumimoji="0" lang="ar-TN" sz="3200" b="0" kern="1200" dirty="0" smtClean="0">
                          <a:solidFill>
                            <a:schemeClr val="lt1"/>
                          </a:solidFill>
                          <a:latin typeface="+mn-lt"/>
                          <a:ea typeface="+mn-ea"/>
                          <a:cs typeface="+mn-cs"/>
                        </a:rPr>
                        <a:t/>
                      </a:r>
                      <a:br>
                        <a:rPr kumimoji="0" lang="ar-TN" sz="3200" b="0" kern="1200" dirty="0" smtClean="0">
                          <a:solidFill>
                            <a:schemeClr val="lt1"/>
                          </a:solidFill>
                          <a:latin typeface="+mn-lt"/>
                          <a:ea typeface="+mn-ea"/>
                          <a:cs typeface="+mn-cs"/>
                        </a:rPr>
                      </a:br>
                      <a:r>
                        <a:rPr kumimoji="0" lang="ar-TN" sz="3200" b="0" kern="1200" dirty="0" smtClean="0">
                          <a:solidFill>
                            <a:schemeClr val="lt1"/>
                          </a:solidFill>
                          <a:latin typeface="+mn-lt"/>
                          <a:ea typeface="+mn-ea"/>
                          <a:cs typeface="+mn-cs"/>
                        </a:rPr>
                        <a:t>1- الامتداد </a:t>
                      </a:r>
                      <a:r>
                        <a:rPr kumimoji="0" lang="ar-TN" sz="3200" b="0" kern="1200" dirty="0" err="1" smtClean="0">
                          <a:solidFill>
                            <a:schemeClr val="lt1"/>
                          </a:solidFill>
                          <a:latin typeface="+mn-lt"/>
                          <a:ea typeface="+mn-ea"/>
                          <a:cs typeface="+mn-cs"/>
                        </a:rPr>
                        <a:t>و</a:t>
                      </a:r>
                      <a:r>
                        <a:rPr kumimoji="0" lang="ar-TN" sz="3200" b="0" kern="1200" dirty="0" smtClean="0">
                          <a:solidFill>
                            <a:schemeClr val="lt1"/>
                          </a:solidFill>
                          <a:latin typeface="+mn-lt"/>
                          <a:ea typeface="+mn-ea"/>
                          <a:cs typeface="+mn-cs"/>
                        </a:rPr>
                        <a:t> الطول </a:t>
                      </a:r>
                      <a:r>
                        <a:rPr kumimoji="0" lang="ar-TN" sz="3200" b="0" kern="1200" dirty="0" err="1" smtClean="0">
                          <a:solidFill>
                            <a:schemeClr val="lt1"/>
                          </a:solidFill>
                          <a:latin typeface="+mn-lt"/>
                          <a:ea typeface="+mn-ea"/>
                          <a:cs typeface="+mn-cs"/>
                        </a:rPr>
                        <a:t>و</a:t>
                      </a:r>
                      <a:r>
                        <a:rPr kumimoji="0" lang="ar-TN" sz="3200" b="0" kern="1200" dirty="0" smtClean="0">
                          <a:solidFill>
                            <a:schemeClr val="lt1"/>
                          </a:solidFill>
                          <a:latin typeface="+mn-lt"/>
                          <a:ea typeface="+mn-ea"/>
                          <a:cs typeface="+mn-cs"/>
                        </a:rPr>
                        <a:t> الاتساع.</a:t>
                      </a:r>
                      <a:br>
                        <a:rPr kumimoji="0" lang="ar-TN" sz="3200" b="0" kern="1200" dirty="0" smtClean="0">
                          <a:solidFill>
                            <a:schemeClr val="lt1"/>
                          </a:solidFill>
                          <a:latin typeface="+mn-lt"/>
                          <a:ea typeface="+mn-ea"/>
                          <a:cs typeface="+mn-cs"/>
                        </a:rPr>
                      </a:br>
                      <a:r>
                        <a:rPr kumimoji="0" lang="ar-TN" sz="3200" b="0" kern="1200" dirty="0" smtClean="0">
                          <a:solidFill>
                            <a:schemeClr val="lt1"/>
                          </a:solidFill>
                          <a:latin typeface="+mn-lt"/>
                          <a:ea typeface="+mn-ea"/>
                          <a:cs typeface="+mn-cs"/>
                        </a:rPr>
                        <a:t>2- اللين </a:t>
                      </a:r>
                      <a:r>
                        <a:rPr kumimoji="0" lang="ar-TN" sz="3200" b="0" kern="1200" dirty="0" err="1" smtClean="0">
                          <a:solidFill>
                            <a:schemeClr val="lt1"/>
                          </a:solidFill>
                          <a:latin typeface="+mn-lt"/>
                          <a:ea typeface="+mn-ea"/>
                          <a:cs typeface="+mn-cs"/>
                        </a:rPr>
                        <a:t>و</a:t>
                      </a:r>
                      <a:r>
                        <a:rPr kumimoji="0" lang="ar-TN" sz="3200" b="0" kern="1200" dirty="0" smtClean="0">
                          <a:solidFill>
                            <a:schemeClr val="lt1"/>
                          </a:solidFill>
                          <a:latin typeface="+mn-lt"/>
                          <a:ea typeface="+mn-ea"/>
                          <a:cs typeface="+mn-cs"/>
                        </a:rPr>
                        <a:t> السهولة </a:t>
                      </a:r>
                      <a:r>
                        <a:rPr kumimoji="0" lang="ar-TN" sz="3200" b="0" kern="1200" dirty="0" err="1" smtClean="0">
                          <a:solidFill>
                            <a:schemeClr val="lt1"/>
                          </a:solidFill>
                          <a:latin typeface="+mn-lt"/>
                          <a:ea typeface="+mn-ea"/>
                          <a:cs typeface="+mn-cs"/>
                        </a:rPr>
                        <a:t>و</a:t>
                      </a:r>
                      <a:r>
                        <a:rPr kumimoji="0" lang="ar-TN" sz="3200" b="0" kern="1200" dirty="0" smtClean="0">
                          <a:solidFill>
                            <a:schemeClr val="lt1"/>
                          </a:solidFill>
                          <a:latin typeface="+mn-lt"/>
                          <a:ea typeface="+mn-ea"/>
                          <a:cs typeface="+mn-cs"/>
                        </a:rPr>
                        <a:t> التحرر من القيد.</a:t>
                      </a:r>
                      <a:br>
                        <a:rPr kumimoji="0" lang="ar-TN" sz="3200" b="0" kern="1200" dirty="0" smtClean="0">
                          <a:solidFill>
                            <a:schemeClr val="lt1"/>
                          </a:solidFill>
                          <a:latin typeface="+mn-lt"/>
                          <a:ea typeface="+mn-ea"/>
                          <a:cs typeface="+mn-cs"/>
                        </a:rPr>
                      </a:br>
                      <a:r>
                        <a:rPr kumimoji="0" lang="ar-TN" sz="3200" b="0" kern="1200" dirty="0" smtClean="0">
                          <a:solidFill>
                            <a:schemeClr val="lt1"/>
                          </a:solidFill>
                          <a:latin typeface="+mn-lt"/>
                          <a:ea typeface="+mn-ea"/>
                          <a:cs typeface="+mn-cs"/>
                        </a:rPr>
                        <a:t>3- التمهل </a:t>
                      </a:r>
                      <a:r>
                        <a:rPr kumimoji="0" lang="ar-TN" sz="3200" b="0" kern="1200" dirty="0" err="1" smtClean="0">
                          <a:solidFill>
                            <a:schemeClr val="lt1"/>
                          </a:solidFill>
                          <a:latin typeface="+mn-lt"/>
                          <a:ea typeface="+mn-ea"/>
                          <a:cs typeface="+mn-cs"/>
                        </a:rPr>
                        <a:t>و</a:t>
                      </a:r>
                      <a:r>
                        <a:rPr kumimoji="0" lang="ar-TN" sz="3200" b="0" kern="1200" dirty="0" smtClean="0">
                          <a:solidFill>
                            <a:schemeClr val="lt1"/>
                          </a:solidFill>
                          <a:latin typeface="+mn-lt"/>
                          <a:ea typeface="+mn-ea"/>
                          <a:cs typeface="+mn-cs"/>
                        </a:rPr>
                        <a:t> الترفّق </a:t>
                      </a:r>
                      <a:r>
                        <a:rPr kumimoji="0" lang="ar-TN" sz="3200" b="0" kern="1200" dirty="0" err="1" smtClean="0">
                          <a:solidFill>
                            <a:schemeClr val="lt1"/>
                          </a:solidFill>
                          <a:latin typeface="+mn-lt"/>
                          <a:ea typeface="+mn-ea"/>
                          <a:cs typeface="+mn-cs"/>
                        </a:rPr>
                        <a:t>و</a:t>
                      </a:r>
                      <a:r>
                        <a:rPr kumimoji="0" lang="ar-TN" sz="3200" b="0" kern="1200" dirty="0" smtClean="0">
                          <a:solidFill>
                            <a:schemeClr val="lt1"/>
                          </a:solidFill>
                          <a:latin typeface="+mn-lt"/>
                          <a:ea typeface="+mn-ea"/>
                          <a:cs typeface="+mn-cs"/>
                        </a:rPr>
                        <a:t> التّأنّي.</a:t>
                      </a:r>
                      <a:br>
                        <a:rPr kumimoji="0" lang="ar-TN" sz="3200" b="0" kern="1200" dirty="0" smtClean="0">
                          <a:solidFill>
                            <a:schemeClr val="lt1"/>
                          </a:solidFill>
                          <a:latin typeface="+mn-lt"/>
                          <a:ea typeface="+mn-ea"/>
                          <a:cs typeface="+mn-cs"/>
                        </a:rPr>
                      </a:br>
                      <a:r>
                        <a:rPr kumimoji="0" lang="ar-TN" sz="3200" b="0" kern="1200" dirty="0" smtClean="0">
                          <a:solidFill>
                            <a:schemeClr val="lt1"/>
                          </a:solidFill>
                          <a:latin typeface="+mn-lt"/>
                          <a:ea typeface="+mn-ea"/>
                          <a:cs typeface="+mn-cs"/>
                        </a:rPr>
                        <a:t>    و التراسل مصدر على وزن تفاعل يفيد التشارك تراسل القوم أرسل بعضهم إلى بعض</a:t>
                      </a:r>
                      <a:r>
                        <a:rPr kumimoji="0" lang="fr-FR" sz="3200" b="0" kern="1200" dirty="0" smtClean="0">
                          <a:solidFill>
                            <a:schemeClr val="lt1"/>
                          </a:solidFill>
                          <a:latin typeface="+mn-lt"/>
                          <a:ea typeface="+mn-ea"/>
                          <a:cs typeface="+mn-cs"/>
                        </a:rPr>
                        <a:t> </a:t>
                      </a:r>
                      <a:endParaRPr lang="ar-TN" sz="3600" baseline="0" dirty="0" smtClean="0">
                        <a:latin typeface="Comic Sans MS" pitchFamily="66" charset="0"/>
                        <a:ea typeface="Calibri"/>
                        <a:cs typeface="AF_Unizah" pitchFamily="2" charset="-78"/>
                      </a:endParaRPr>
                    </a:p>
                  </a:txBody>
                  <a:tcPr marL="44450" marR="44450" marT="0" marB="0" anchor="ctr"/>
                </a:tc>
              </a:tr>
            </a:tbl>
          </a:graphicData>
        </a:graphic>
      </p:graphicFrame>
      <p:sp>
        <p:nvSpPr>
          <p:cNvPr id="8"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214422"/>
            <a:ext cx="9144000" cy="5643578"/>
          </a:xfrm>
        </p:spPr>
        <p:style>
          <a:lnRef idx="3">
            <a:schemeClr val="lt1"/>
          </a:lnRef>
          <a:fillRef idx="1">
            <a:schemeClr val="accent1"/>
          </a:fillRef>
          <a:effectRef idx="1">
            <a:schemeClr val="accent1"/>
          </a:effectRef>
          <a:fontRef idx="minor">
            <a:schemeClr val="lt1"/>
          </a:fontRef>
        </p:style>
        <p:txBody>
          <a:bodyPr/>
          <a:lstStyle/>
          <a:p>
            <a:pPr algn="r">
              <a:buNone/>
            </a:pPr>
            <a:r>
              <a:rPr lang="ar-TN" sz="3200" u="sng" dirty="0" smtClean="0">
                <a:solidFill>
                  <a:srgbClr val="FFFF00"/>
                </a:solidFill>
                <a:latin typeface="Times New Roman" pitchFamily="18" charset="0"/>
                <a:cs typeface="Times New Roman" pitchFamily="18" charset="0"/>
              </a:rPr>
              <a:t>3*- الكتاب المدرسي:</a:t>
            </a:r>
            <a:br>
              <a:rPr lang="ar-TN" sz="3200" u="sng" dirty="0" smtClean="0">
                <a:solidFill>
                  <a:srgbClr val="FFFF00"/>
                </a:solidFill>
                <a:latin typeface="Times New Roman" pitchFamily="18" charset="0"/>
                <a:cs typeface="Times New Roman" pitchFamily="18" charset="0"/>
              </a:rPr>
            </a:br>
            <a:r>
              <a:rPr lang="ar-TN" sz="3200" dirty="0" smtClean="0">
                <a:solidFill>
                  <a:srgbClr val="FFFF00"/>
                </a:solidFill>
                <a:latin typeface="Times New Roman" pitchFamily="18" charset="0"/>
                <a:ea typeface="Calibri"/>
                <a:cs typeface="Times New Roman" pitchFamily="18" charset="0"/>
              </a:rPr>
              <a:t>أ) - أستكشف: </a:t>
            </a:r>
            <a:r>
              <a:rPr lang="ar-TN" sz="3200" dirty="0" err="1" smtClean="0">
                <a:solidFill>
                  <a:srgbClr val="FFFF00"/>
                </a:solidFill>
                <a:latin typeface="Times New Roman" pitchFamily="18" charset="0"/>
                <a:ea typeface="Calibri"/>
                <a:cs typeface="Times New Roman" pitchFamily="18" charset="0"/>
              </a:rPr>
              <a:t>ص</a:t>
            </a:r>
            <a:r>
              <a:rPr lang="ar-TN" sz="3200" dirty="0" smtClean="0">
                <a:solidFill>
                  <a:srgbClr val="FFFF00"/>
                </a:solidFill>
                <a:latin typeface="Times New Roman" pitchFamily="18" charset="0"/>
                <a:ea typeface="Calibri"/>
                <a:cs typeface="Times New Roman" pitchFamily="18" charset="0"/>
              </a:rPr>
              <a:t> 267</a:t>
            </a:r>
            <a:br>
              <a:rPr lang="ar-TN" sz="3200" dirty="0" smtClean="0">
                <a:solidFill>
                  <a:srgbClr val="FFFF00"/>
                </a:solidFill>
                <a:latin typeface="Times New Roman" pitchFamily="18" charset="0"/>
                <a:ea typeface="Calibri"/>
                <a:cs typeface="Times New Roman" pitchFamily="18" charset="0"/>
              </a:rPr>
            </a:br>
            <a:r>
              <a:rPr lang="ar-TN" dirty="0" smtClean="0"/>
              <a:t/>
            </a:r>
            <a:br>
              <a:rPr lang="ar-TN" dirty="0" smtClean="0"/>
            </a:br>
            <a:endParaRPr lang="fr-FR" dirty="0"/>
          </a:p>
        </p:txBody>
      </p:sp>
      <p:graphicFrame>
        <p:nvGraphicFramePr>
          <p:cNvPr id="7" name="Tableau 6"/>
          <p:cNvGraphicFramePr>
            <a:graphicFrameLocks noGrp="1"/>
          </p:cNvGraphicFramePr>
          <p:nvPr/>
        </p:nvGraphicFramePr>
        <p:xfrm>
          <a:off x="0" y="2285992"/>
          <a:ext cx="9001124" cy="4286280"/>
        </p:xfrm>
        <a:graphic>
          <a:graphicData uri="http://schemas.openxmlformats.org/drawingml/2006/table">
            <a:tbl>
              <a:tblPr firstRow="1" bandRow="1">
                <a:tableStyleId>{5C22544A-7EE6-4342-B048-85BDC9FD1C3A}</a:tableStyleId>
              </a:tblPr>
              <a:tblGrid>
                <a:gridCol w="157914"/>
                <a:gridCol w="8843210"/>
              </a:tblGrid>
              <a:tr h="4286280">
                <a:tc>
                  <a:txBody>
                    <a:bodyPr/>
                    <a:lstStyle/>
                    <a:p>
                      <a:pPr marL="742950" marR="723900" lvl="1" indent="-285750" algn="r" rtl="1">
                        <a:lnSpc>
                          <a:spcPct val="115000"/>
                        </a:lnSpc>
                        <a:spcAft>
                          <a:spcPts val="0"/>
                        </a:spcAft>
                        <a:buFont typeface="Symbol"/>
                        <a:buChar char=""/>
                        <a:tabLst>
                          <a:tab pos="167640" algn="l"/>
                        </a:tabLst>
                      </a:pPr>
                      <a:endParaRPr lang="fr-FR" sz="3600" dirty="0">
                        <a:latin typeface="Comic Sans MS" pitchFamily="66" charset="0"/>
                        <a:ea typeface="Calibri"/>
                        <a:cs typeface="AGA Aladdin Regular" pitchFamily="2" charset="-78"/>
                      </a:endParaRPr>
                    </a:p>
                  </a:txBody>
                  <a:tcPr marL="44450" marR="44450" marT="0" marB="0" vert="vert" anchor="ctr"/>
                </a:tc>
                <a:tc>
                  <a:txBody>
                    <a:bodyPr/>
                    <a:lstStyle/>
                    <a:p>
                      <a:pPr marL="742950" marR="723900" lvl="1" indent="-285750" algn="r" defTabSz="914400" rtl="1" eaLnBrk="1" fontAlgn="auto" latinLnBrk="0" hangingPunct="1">
                        <a:lnSpc>
                          <a:spcPct val="115000"/>
                        </a:lnSpc>
                        <a:spcBef>
                          <a:spcPts val="0"/>
                        </a:spcBef>
                        <a:spcAft>
                          <a:spcPts val="0"/>
                        </a:spcAft>
                        <a:buClrTx/>
                        <a:buSzTx/>
                        <a:buFont typeface="Symbol"/>
                        <a:buNone/>
                        <a:tabLst>
                          <a:tab pos="167640" algn="l"/>
                        </a:tabLst>
                        <a:defRPr/>
                      </a:pPr>
                      <a:r>
                        <a:rPr lang="ar-TN" sz="3200" b="0" dirty="0" smtClean="0">
                          <a:latin typeface="Times New Roman" pitchFamily="18" charset="0"/>
                          <a:ea typeface="Calibri"/>
                          <a:cs typeface="Times New Roman" pitchFamily="18" charset="0"/>
                        </a:rPr>
                        <a:t>- متى نشتغل به؟</a:t>
                      </a:r>
                      <a:br>
                        <a:rPr lang="ar-TN" sz="3200" b="0" dirty="0" smtClean="0">
                          <a:latin typeface="Times New Roman" pitchFamily="18" charset="0"/>
                          <a:ea typeface="Calibri"/>
                          <a:cs typeface="Times New Roman" pitchFamily="18" charset="0"/>
                        </a:rPr>
                      </a:br>
                      <a:r>
                        <a:rPr lang="ar-TN" sz="2400" b="0" dirty="0" smtClean="0">
                          <a:latin typeface="Times New Roman" pitchFamily="18" charset="0"/>
                          <a:ea typeface="Calibri"/>
                          <a:cs typeface="Times New Roman" pitchFamily="18" charset="0"/>
                        </a:rPr>
                        <a:t>- </a:t>
                      </a:r>
                      <a:r>
                        <a:rPr lang="ar-TN" sz="2400" b="0" dirty="0" err="1" smtClean="0">
                          <a:latin typeface="Times New Roman" pitchFamily="18" charset="0"/>
                          <a:ea typeface="Calibri"/>
                          <a:cs typeface="Times New Roman" pitchFamily="18" charset="0"/>
                        </a:rPr>
                        <a:t>أ</a:t>
                      </a:r>
                      <a:r>
                        <a:rPr lang="ar-TN" sz="2400" b="0" dirty="0" smtClean="0">
                          <a:latin typeface="Times New Roman" pitchFamily="18" charset="0"/>
                          <a:ea typeface="Calibri"/>
                          <a:cs typeface="Times New Roman" pitchFamily="18" charset="0"/>
                        </a:rPr>
                        <a:t> نخصص له حصّة أم جزءا من الحصة الأولى؟</a:t>
                      </a:r>
                      <a:br>
                        <a:rPr lang="ar-TN" sz="2400" b="0" dirty="0" smtClean="0">
                          <a:latin typeface="Times New Roman" pitchFamily="18" charset="0"/>
                          <a:ea typeface="Calibri"/>
                          <a:cs typeface="Times New Roman" pitchFamily="18" charset="0"/>
                        </a:rPr>
                      </a:br>
                      <a:r>
                        <a:rPr lang="ar-TN" sz="2400" b="0" dirty="0" smtClean="0">
                          <a:latin typeface="Times New Roman" pitchFamily="18" charset="0"/>
                          <a:ea typeface="Calibri"/>
                          <a:cs typeface="Times New Roman" pitchFamily="18" charset="0"/>
                        </a:rPr>
                        <a:t>- ما المطلوب في ما يخص تعمير المربعات بجزئياتها الثماني </a:t>
                      </a:r>
                      <a:r>
                        <a:rPr lang="ar-TN" sz="2400" b="0" dirty="0" err="1" smtClean="0">
                          <a:latin typeface="Times New Roman" pitchFamily="18" charset="0"/>
                          <a:ea typeface="Calibri"/>
                          <a:cs typeface="Times New Roman" pitchFamily="18" charset="0"/>
                        </a:rPr>
                        <a:t>و</a:t>
                      </a:r>
                      <a:r>
                        <a:rPr lang="ar-TN" sz="2400" b="0" dirty="0" smtClean="0">
                          <a:latin typeface="Times New Roman" pitchFamily="18" charset="0"/>
                          <a:ea typeface="Calibri"/>
                          <a:cs typeface="Times New Roman" pitchFamily="18" charset="0"/>
                        </a:rPr>
                        <a:t> لماذا هذا العدد؟</a:t>
                      </a:r>
                      <a:br>
                        <a:rPr lang="ar-TN" sz="2400" b="0" dirty="0" smtClean="0">
                          <a:latin typeface="Times New Roman" pitchFamily="18" charset="0"/>
                          <a:ea typeface="Calibri"/>
                          <a:cs typeface="Times New Roman" pitchFamily="18" charset="0"/>
                        </a:rPr>
                      </a:br>
                      <a:r>
                        <a:rPr lang="ar-TN" sz="2400" b="0" dirty="0" smtClean="0">
                          <a:latin typeface="Times New Roman" pitchFamily="18" charset="0"/>
                          <a:ea typeface="Calibri"/>
                          <a:cs typeface="Times New Roman" pitchFamily="18" charset="0"/>
                        </a:rPr>
                        <a:t>- هل نجيب عمّا سنكتشفه </a:t>
                      </a:r>
                      <a:r>
                        <a:rPr lang="ar-TN" sz="2400" b="0" dirty="0" err="1" smtClean="0">
                          <a:latin typeface="Times New Roman" pitchFamily="18" charset="0"/>
                          <a:ea typeface="Calibri"/>
                          <a:cs typeface="Times New Roman" pitchFamily="18" charset="0"/>
                        </a:rPr>
                        <a:t>و</a:t>
                      </a:r>
                      <a:r>
                        <a:rPr lang="ar-TN" sz="2400" b="0" dirty="0" smtClean="0">
                          <a:latin typeface="Times New Roman" pitchFamily="18" charset="0"/>
                          <a:ea typeface="Calibri"/>
                          <a:cs typeface="Times New Roman" pitchFamily="18" charset="0"/>
                        </a:rPr>
                        <a:t> نبنيه طيلة دراستنا للمحور؟</a:t>
                      </a:r>
                      <a:br>
                        <a:rPr lang="ar-TN" sz="2400" b="0" dirty="0" smtClean="0">
                          <a:latin typeface="Times New Roman" pitchFamily="18" charset="0"/>
                          <a:ea typeface="Calibri"/>
                          <a:cs typeface="Times New Roman" pitchFamily="18" charset="0"/>
                        </a:rPr>
                      </a:br>
                      <a:r>
                        <a:rPr lang="ar-TN" sz="2400" b="0" dirty="0" smtClean="0">
                          <a:latin typeface="Times New Roman" pitchFamily="18" charset="0"/>
                          <a:ea typeface="Calibri"/>
                          <a:cs typeface="Times New Roman" pitchFamily="18" charset="0"/>
                        </a:rPr>
                        <a:t>- لماذا كتبت  </a:t>
                      </a:r>
                      <a:r>
                        <a:rPr lang="fr-FR" sz="2400" b="0" dirty="0" smtClean="0">
                          <a:latin typeface="Times New Roman" pitchFamily="18" charset="0"/>
                          <a:ea typeface="Calibri"/>
                          <a:cs typeface="Times New Roman" pitchFamily="18" charset="0"/>
                        </a:rPr>
                        <a:t>SMS</a:t>
                      </a:r>
                      <a:r>
                        <a:rPr lang="ar-TN" sz="2400" b="0" dirty="0" smtClean="0">
                          <a:latin typeface="Times New Roman" pitchFamily="18" charset="0"/>
                          <a:ea typeface="Calibri"/>
                          <a:cs typeface="Times New Roman" pitchFamily="18" charset="0"/>
                        </a:rPr>
                        <a:t> </a:t>
                      </a:r>
                      <a:r>
                        <a:rPr lang="fr-FR" sz="2400" b="0" dirty="0" smtClean="0">
                          <a:latin typeface="Times New Roman" pitchFamily="18" charset="0"/>
                          <a:ea typeface="Calibri"/>
                          <a:cs typeface="Times New Roman" pitchFamily="18" charset="0"/>
                        </a:rPr>
                        <a:t> </a:t>
                      </a:r>
                      <a:r>
                        <a:rPr lang="ar-TN" sz="2400" b="0" dirty="0" smtClean="0">
                          <a:latin typeface="Times New Roman" pitchFamily="18" charset="0"/>
                          <a:ea typeface="Calibri"/>
                          <a:cs typeface="Times New Roman" pitchFamily="18" charset="0"/>
                        </a:rPr>
                        <a:t>و  </a:t>
                      </a:r>
                      <a:r>
                        <a:rPr lang="fr-FR" sz="2400" b="0" dirty="0" smtClean="0">
                          <a:latin typeface="Times New Roman" pitchFamily="18" charset="0"/>
                          <a:ea typeface="Calibri"/>
                          <a:cs typeface="Times New Roman" pitchFamily="18" charset="0"/>
                        </a:rPr>
                        <a:t>MMS</a:t>
                      </a:r>
                      <a:r>
                        <a:rPr lang="ar-TN" sz="2400" b="0" dirty="0" smtClean="0">
                          <a:latin typeface="Times New Roman" pitchFamily="18" charset="0"/>
                          <a:ea typeface="Calibri"/>
                          <a:cs typeface="Times New Roman" pitchFamily="18" charset="0"/>
                        </a:rPr>
                        <a:t> بالفرنسية </a:t>
                      </a:r>
                      <a:r>
                        <a:rPr lang="ar-TN" sz="2400" b="0" dirty="0" err="1" smtClean="0">
                          <a:latin typeface="Times New Roman" pitchFamily="18" charset="0"/>
                          <a:ea typeface="Calibri"/>
                          <a:cs typeface="Times New Roman" pitchFamily="18" charset="0"/>
                        </a:rPr>
                        <a:t>و</a:t>
                      </a:r>
                      <a:r>
                        <a:rPr lang="ar-TN" sz="2400" b="0" dirty="0" smtClean="0">
                          <a:latin typeface="Times New Roman" pitchFamily="18" charset="0"/>
                          <a:ea typeface="Calibri"/>
                          <a:cs typeface="Times New Roman" pitchFamily="18" charset="0"/>
                        </a:rPr>
                        <a:t> ما ترجمة ذلك ؟</a:t>
                      </a:r>
                      <a:r>
                        <a:rPr lang="ar-TN" sz="3200" b="0" dirty="0" smtClean="0">
                          <a:latin typeface="Times New Roman" pitchFamily="18" charset="0"/>
                          <a:ea typeface="Calibri"/>
                          <a:cs typeface="Times New Roman" pitchFamily="18" charset="0"/>
                        </a:rPr>
                        <a:t/>
                      </a:r>
                      <a:br>
                        <a:rPr lang="ar-TN" sz="3200" b="0" dirty="0" smtClean="0">
                          <a:latin typeface="Times New Roman" pitchFamily="18" charset="0"/>
                          <a:ea typeface="Calibri"/>
                          <a:cs typeface="Times New Roman" pitchFamily="18" charset="0"/>
                        </a:rPr>
                      </a:br>
                      <a:r>
                        <a:rPr lang="ar-TN" sz="3200" b="0" dirty="0" smtClean="0">
                          <a:latin typeface="Times New Roman" pitchFamily="18" charset="0"/>
                          <a:ea typeface="Calibri"/>
                          <a:cs typeface="Times New Roman" pitchFamily="18" charset="0"/>
                        </a:rPr>
                        <a:t>*أرى أن يوزع على مجموع النّصوص في تناول متدرّج.</a:t>
                      </a:r>
                      <a:endParaRPr lang="fr-FR" sz="3600" dirty="0">
                        <a:latin typeface="Comic Sans MS" pitchFamily="66" charset="0"/>
                        <a:ea typeface="Calibri"/>
                        <a:cs typeface="AGA Aladdin Regular" pitchFamily="2" charset="-78"/>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572232" y="0"/>
            <a:ext cx="2571768" cy="714356"/>
          </a:xfrm>
          <a:ln/>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ar-TN" dirty="0" smtClean="0">
                <a:cs typeface="AF_Taif Normal" pitchFamily="2" charset="-78"/>
              </a:rPr>
              <a:t>التراسل</a:t>
            </a:r>
            <a:endParaRPr lang="fr-FR" dirty="0">
              <a:cs typeface="AF_Taif Normal" pitchFamily="2" charset="-78"/>
            </a:endParaRPr>
          </a:p>
        </p:txBody>
      </p:sp>
      <p:sp>
        <p:nvSpPr>
          <p:cNvPr id="5" name="Espace réservé du contenu 4"/>
          <p:cNvSpPr>
            <a:spLocks noGrp="1"/>
          </p:cNvSpPr>
          <p:nvPr>
            <p:ph idx="1"/>
          </p:nvPr>
        </p:nvSpPr>
        <p:spPr>
          <a:xfrm>
            <a:off x="0" y="1142984"/>
            <a:ext cx="9144000" cy="5715016"/>
          </a:xfrm>
        </p:spPr>
        <p:style>
          <a:lnRef idx="3">
            <a:schemeClr val="lt1"/>
          </a:lnRef>
          <a:fillRef idx="1">
            <a:schemeClr val="accent1"/>
          </a:fillRef>
          <a:effectRef idx="1">
            <a:schemeClr val="accent1"/>
          </a:effectRef>
          <a:fontRef idx="minor">
            <a:schemeClr val="lt1"/>
          </a:fontRef>
        </p:style>
        <p:txBody>
          <a:bodyPr/>
          <a:lstStyle/>
          <a:p>
            <a:pPr algn="r">
              <a:buNone/>
            </a:pPr>
            <a:r>
              <a:rPr lang="ar-TN" sz="2800" dirty="0" smtClean="0">
                <a:solidFill>
                  <a:srgbClr val="FFFF00"/>
                </a:solidFill>
                <a:latin typeface="Times New Roman" pitchFamily="18" charset="0"/>
                <a:ea typeface="Calibri"/>
                <a:cs typeface="Times New Roman" pitchFamily="18" charset="0"/>
              </a:rPr>
              <a:t>ب) - أساهم في حلّ مشكل: </a:t>
            </a:r>
            <a:r>
              <a:rPr lang="ar-TN" sz="2800" dirty="0" err="1" smtClean="0">
                <a:solidFill>
                  <a:srgbClr val="FFFF00"/>
                </a:solidFill>
                <a:latin typeface="Times New Roman" pitchFamily="18" charset="0"/>
                <a:ea typeface="Calibri"/>
                <a:cs typeface="Times New Roman" pitchFamily="18" charset="0"/>
              </a:rPr>
              <a:t>ص</a:t>
            </a:r>
            <a:r>
              <a:rPr lang="ar-TN" sz="2800" dirty="0" smtClean="0">
                <a:solidFill>
                  <a:srgbClr val="FFFF00"/>
                </a:solidFill>
                <a:latin typeface="Times New Roman" pitchFamily="18" charset="0"/>
                <a:ea typeface="Calibri"/>
                <a:cs typeface="Times New Roman" pitchFamily="18" charset="0"/>
              </a:rPr>
              <a:t> 268</a:t>
            </a:r>
            <a:endParaRPr lang="fr-FR" dirty="0"/>
          </a:p>
        </p:txBody>
      </p:sp>
      <p:graphicFrame>
        <p:nvGraphicFramePr>
          <p:cNvPr id="7" name="Tableau 6"/>
          <p:cNvGraphicFramePr>
            <a:graphicFrameLocks noGrp="1"/>
          </p:cNvGraphicFramePr>
          <p:nvPr/>
        </p:nvGraphicFramePr>
        <p:xfrm>
          <a:off x="357158" y="1714488"/>
          <a:ext cx="8572560" cy="4857784"/>
        </p:xfrm>
        <a:graphic>
          <a:graphicData uri="http://schemas.openxmlformats.org/drawingml/2006/table">
            <a:tbl>
              <a:tblPr firstRow="1" bandRow="1">
                <a:tableStyleId>{5C22544A-7EE6-4342-B048-85BDC9FD1C3A}</a:tableStyleId>
              </a:tblPr>
              <a:tblGrid>
                <a:gridCol w="150396"/>
                <a:gridCol w="8422164"/>
              </a:tblGrid>
              <a:tr h="4857784">
                <a:tc>
                  <a:txBody>
                    <a:bodyPr/>
                    <a:lstStyle/>
                    <a:p>
                      <a:pPr marL="742950" marR="723900" lvl="1" indent="-285750" algn="r" rtl="1">
                        <a:lnSpc>
                          <a:spcPct val="115000"/>
                        </a:lnSpc>
                        <a:spcAft>
                          <a:spcPts val="0"/>
                        </a:spcAft>
                        <a:buFont typeface="Symbol"/>
                        <a:buChar char=""/>
                        <a:tabLst>
                          <a:tab pos="167640" algn="l"/>
                        </a:tabLst>
                      </a:pPr>
                      <a:endParaRPr lang="fr-FR" sz="3600" dirty="0">
                        <a:latin typeface="Comic Sans MS" pitchFamily="66" charset="0"/>
                        <a:ea typeface="Calibri"/>
                        <a:cs typeface="AGA Aladdin Regular" pitchFamily="2" charset="-78"/>
                      </a:endParaRPr>
                    </a:p>
                  </a:txBody>
                  <a:tcPr marL="44450" marR="44450" marT="0" marB="0" vert="vert" anchor="ctr"/>
                </a:tc>
                <a:tc>
                  <a:txBody>
                    <a:bodyPr/>
                    <a:lstStyle/>
                    <a:p>
                      <a:pPr marL="742950" marR="723900" lvl="1" indent="-285750" algn="r" defTabSz="914400" rtl="1" eaLnBrk="1" fontAlgn="auto" latinLnBrk="0" hangingPunct="1">
                        <a:lnSpc>
                          <a:spcPct val="115000"/>
                        </a:lnSpc>
                        <a:spcBef>
                          <a:spcPts val="0"/>
                        </a:spcBef>
                        <a:spcAft>
                          <a:spcPts val="0"/>
                        </a:spcAft>
                        <a:buClrTx/>
                        <a:buSzTx/>
                        <a:buFont typeface="Symbol"/>
                        <a:buNone/>
                        <a:tabLst>
                          <a:tab pos="167640" algn="l"/>
                        </a:tabLst>
                        <a:defRPr/>
                      </a:pPr>
                      <a:r>
                        <a:rPr lang="ar-TN" sz="3200" b="0" dirty="0" smtClean="0">
                          <a:latin typeface="Times New Roman" pitchFamily="18" charset="0"/>
                          <a:ea typeface="Calibri"/>
                          <a:cs typeface="Times New Roman" pitchFamily="18" charset="0"/>
                        </a:rPr>
                        <a:t>      يمكن أن يساعد في تحريك سواكن التلاميذ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شحذ هممهم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لكن </a:t>
                      </a:r>
                      <a:r>
                        <a:rPr lang="ar-TN" sz="3200" b="0" baseline="0" dirty="0" smtClean="0">
                          <a:latin typeface="Times New Roman" pitchFamily="18" charset="0"/>
                          <a:ea typeface="Calibri"/>
                          <a:cs typeface="Times New Roman" pitchFamily="18" charset="0"/>
                        </a:rPr>
                        <a:t>متى ندرّب التلميذ على إنتاج رسائل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متى ننتجها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متى نصلحها ؟.</a:t>
                      </a:r>
                      <a:br>
                        <a:rPr lang="ar-TN" sz="3200" b="0" baseline="0" dirty="0" smtClean="0">
                          <a:latin typeface="Times New Roman" pitchFamily="18" charset="0"/>
                          <a:ea typeface="Calibri"/>
                          <a:cs typeface="Times New Roman" pitchFamily="18" charset="0"/>
                        </a:rPr>
                      </a:br>
                      <a:r>
                        <a:rPr lang="ar-TN" sz="3200" b="0" baseline="0" dirty="0" smtClean="0">
                          <a:latin typeface="Times New Roman" pitchFamily="18" charset="0"/>
                          <a:ea typeface="Calibri"/>
                          <a:cs typeface="Times New Roman" pitchFamily="18" charset="0"/>
                        </a:rPr>
                        <a:t>- في الكتاب نماذج يمكن الاستئناس </a:t>
                      </a:r>
                      <a:r>
                        <a:rPr lang="ar-TN" sz="3200" b="0" baseline="0" dirty="0" err="1" smtClean="0">
                          <a:latin typeface="Times New Roman" pitchFamily="18" charset="0"/>
                          <a:ea typeface="Calibri"/>
                          <a:cs typeface="Times New Roman" pitchFamily="18" charset="0"/>
                        </a:rPr>
                        <a:t>بها</a:t>
                      </a:r>
                      <a:r>
                        <a:rPr lang="ar-TN" sz="3200" b="0" baseline="0" dirty="0" smtClean="0">
                          <a:latin typeface="Times New Roman" pitchFamily="18" charset="0"/>
                          <a:ea typeface="Calibri"/>
                          <a:cs typeface="Times New Roman" pitchFamily="18" charset="0"/>
                        </a:rPr>
                        <a:t>(ص278 و314)</a:t>
                      </a:r>
                      <a:br>
                        <a:rPr lang="ar-TN" sz="3200" b="0" baseline="0" dirty="0" smtClean="0">
                          <a:latin typeface="Times New Roman" pitchFamily="18" charset="0"/>
                          <a:ea typeface="Calibri"/>
                          <a:cs typeface="Times New Roman" pitchFamily="18" charset="0"/>
                        </a:rPr>
                      </a:br>
                      <a:r>
                        <a:rPr lang="ar-TN" sz="3200" b="0" baseline="0" dirty="0" smtClean="0">
                          <a:latin typeface="Times New Roman" pitchFamily="18" charset="0"/>
                          <a:ea typeface="Calibri"/>
                          <a:cs typeface="Times New Roman" pitchFamily="18" charset="0"/>
                        </a:rPr>
                        <a:t>- ينجح المشروع إذا تابعه الأستاذ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وجّه تلاميذه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راقب تدرّجهم في إنتاج الرسائل إلى حدود الحصّة </a:t>
                      </a:r>
                      <a:r>
                        <a:rPr lang="ar-TN" sz="3200" b="0" baseline="0" dirty="0" err="1" smtClean="0">
                          <a:latin typeface="Times New Roman" pitchFamily="18" charset="0"/>
                          <a:ea typeface="Calibri"/>
                          <a:cs typeface="Times New Roman" pitchFamily="18" charset="0"/>
                        </a:rPr>
                        <a:t>التّأليفية</a:t>
                      </a:r>
                      <a:endParaRPr lang="fr-FR" sz="3200" dirty="0">
                        <a:latin typeface="Comic Sans MS" pitchFamily="66" charset="0"/>
                        <a:ea typeface="Calibri"/>
                        <a:cs typeface="AGA Aladdin Regular" pitchFamily="2" charset="-78"/>
                      </a:endParaRPr>
                    </a:p>
                  </a:txBody>
                  <a:tcPr marL="44450" marR="44450" marT="0" marB="0" anchor="ctr"/>
                </a:tc>
              </a:tr>
            </a:tbl>
          </a:graphicData>
        </a:graphic>
      </p:graphicFrame>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normAutofit/>
          </a:bodyPr>
          <a:lstStyle/>
          <a:p>
            <a:pPr algn="r">
              <a:buNone/>
            </a:pPr>
            <a:r>
              <a:rPr lang="ar-TN" sz="2000" dirty="0" smtClean="0">
                <a:solidFill>
                  <a:srgbClr val="FFFF00"/>
                </a:solidFill>
                <a:latin typeface="Times New Roman" pitchFamily="18" charset="0"/>
                <a:cs typeface="Times New Roman" pitchFamily="18" charset="0"/>
              </a:rPr>
              <a:t> </a:t>
            </a:r>
            <a:r>
              <a:rPr lang="ar-TN" sz="2800" dirty="0" smtClean="0">
                <a:solidFill>
                  <a:srgbClr val="FFFF00"/>
                </a:solidFill>
                <a:latin typeface="Times New Roman" pitchFamily="18" charset="0"/>
                <a:cs typeface="Times New Roman" pitchFamily="18" charset="0"/>
              </a:rPr>
              <a:t>ج) - النّصوص :</a:t>
            </a:r>
            <a:r>
              <a:rPr lang="ar-TN" sz="2000" dirty="0" smtClean="0"/>
              <a:t/>
            </a:r>
            <a:br>
              <a:rPr lang="ar-TN" sz="2000" dirty="0" smtClean="0"/>
            </a:br>
            <a:endParaRPr lang="fr-FR" sz="2000" dirty="0"/>
          </a:p>
        </p:txBody>
      </p:sp>
      <p:graphicFrame>
        <p:nvGraphicFramePr>
          <p:cNvPr id="7" name="Tableau 6"/>
          <p:cNvGraphicFramePr>
            <a:graphicFrameLocks noGrp="1"/>
          </p:cNvGraphicFramePr>
          <p:nvPr/>
        </p:nvGraphicFramePr>
        <p:xfrm>
          <a:off x="571472" y="1643050"/>
          <a:ext cx="8143932" cy="4500594"/>
        </p:xfrm>
        <a:graphic>
          <a:graphicData uri="http://schemas.openxmlformats.org/drawingml/2006/table">
            <a:tbl>
              <a:tblPr firstRow="1" bandRow="1">
                <a:tableStyleId>{5C22544A-7EE6-4342-B048-85BDC9FD1C3A}</a:tableStyleId>
              </a:tblPr>
              <a:tblGrid>
                <a:gridCol w="142876"/>
                <a:gridCol w="8001056"/>
              </a:tblGrid>
              <a:tr h="4500594">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justLow" defTabSz="914400" rtl="1" eaLnBrk="1" fontAlgn="auto" latinLnBrk="0" hangingPunct="1">
                        <a:lnSpc>
                          <a:spcPct val="115000"/>
                        </a:lnSpc>
                        <a:spcBef>
                          <a:spcPts val="0"/>
                        </a:spcBef>
                        <a:spcAft>
                          <a:spcPts val="0"/>
                        </a:spcAft>
                        <a:buClrTx/>
                        <a:buSzTx/>
                        <a:buFont typeface="Symbol"/>
                        <a:buChar char=""/>
                        <a:tabLst>
                          <a:tab pos="167640" algn="l"/>
                        </a:tabLst>
                        <a:defRPr/>
                      </a:pPr>
                      <a:r>
                        <a:rPr lang="ar-TN" sz="3200" b="0" baseline="0" dirty="0" smtClean="0">
                          <a:latin typeface="Times New Roman" pitchFamily="18" charset="0"/>
                          <a:ea typeface="Calibri"/>
                          <a:cs typeface="Times New Roman" pitchFamily="18" charset="0"/>
                        </a:rPr>
                        <a:t>الملاحظ أنّ </a:t>
                      </a:r>
                      <a:r>
                        <a:rPr lang="ar-TN" sz="3200" b="0" dirty="0" smtClean="0">
                          <a:latin typeface="Times New Roman" pitchFamily="18" charset="0"/>
                          <a:ea typeface="Calibri"/>
                          <a:cs typeface="Times New Roman" pitchFamily="18" charset="0"/>
                        </a:rPr>
                        <a:t>النصوص 1و2و3و4و13و14و15أي</a:t>
                      </a:r>
                      <a:r>
                        <a:rPr lang="ar-TN" sz="3200" b="0" baseline="0" dirty="0" smtClean="0">
                          <a:latin typeface="Times New Roman" pitchFamily="18" charset="0"/>
                          <a:ea typeface="Calibri"/>
                          <a:cs typeface="Times New Roman" pitchFamily="18" charset="0"/>
                        </a:rPr>
                        <a:t> 7/15(=46.66%)ليست رسائل.</a:t>
                      </a:r>
                      <a:br>
                        <a:rPr lang="ar-TN" sz="3200" b="0" baseline="0" dirty="0" smtClean="0">
                          <a:latin typeface="Times New Roman" pitchFamily="18" charset="0"/>
                          <a:ea typeface="Calibri"/>
                          <a:cs typeface="Times New Roman" pitchFamily="18" charset="0"/>
                        </a:rPr>
                      </a:br>
                      <a:r>
                        <a:rPr lang="ar-TN" sz="3200" b="0" baseline="0" dirty="0" smtClean="0">
                          <a:latin typeface="Times New Roman" pitchFamily="18" charset="0"/>
                          <a:ea typeface="Calibri"/>
                          <a:cs typeface="Times New Roman" pitchFamily="18" charset="0"/>
                        </a:rPr>
                        <a:t>فهل نشرحها في القسم أم نعتبرها مجرّد روافد تثري المحور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تساعد في بلوغ الأهداف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فهم النصوص و تبسيطها ؟.</a:t>
                      </a:r>
                      <a:br>
                        <a:rPr lang="ar-TN" sz="3200" b="0" baseline="0" dirty="0" smtClean="0">
                          <a:latin typeface="Times New Roman" pitchFamily="18" charset="0"/>
                          <a:ea typeface="Calibri"/>
                          <a:cs typeface="Times New Roman" pitchFamily="18" charset="0"/>
                        </a:rPr>
                      </a:br>
                      <a:r>
                        <a:rPr lang="ar-TN" sz="3200" b="0" baseline="0" dirty="0" smtClean="0">
                          <a:latin typeface="Times New Roman" pitchFamily="18" charset="0"/>
                          <a:ea typeface="Calibri"/>
                          <a:cs typeface="Times New Roman" pitchFamily="18" charset="0"/>
                        </a:rPr>
                        <a:t>- يشرح بعضها لتسهيل التعامل مع هذا الضرب الجديد من النّصوص على تلاميذنا.</a:t>
                      </a:r>
                      <a:endParaRPr lang="fr-FR" sz="3200" b="0" dirty="0" smtClean="0">
                        <a:latin typeface="Times New Roman" pitchFamily="18" charset="0"/>
                        <a:ea typeface="Calibri"/>
                        <a:cs typeface="Times New Roman" pitchFamily="18" charset="0"/>
                      </a:endParaRPr>
                    </a:p>
                    <a:p>
                      <a:pPr marL="742950" marR="723900" lvl="1" indent="-285750" algn="justLow" rtl="1">
                        <a:lnSpc>
                          <a:spcPct val="115000"/>
                        </a:lnSpc>
                        <a:spcAft>
                          <a:spcPts val="0"/>
                        </a:spcAft>
                        <a:buFont typeface="Symbol"/>
                        <a:buChar char=""/>
                        <a:tabLst>
                          <a:tab pos="167640" algn="l"/>
                        </a:tabLst>
                      </a:pPr>
                      <a:endParaRPr lang="fr-FR" sz="3200" dirty="0">
                        <a:latin typeface="Times New Roman" pitchFamily="18" charset="0"/>
                        <a:ea typeface="Calibri"/>
                        <a:cs typeface="Times New Roman" pitchFamily="18" charset="0"/>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928670"/>
            <a:ext cx="9144000" cy="5929330"/>
          </a:xfrm>
        </p:spPr>
        <p:style>
          <a:lnRef idx="3">
            <a:schemeClr val="lt1"/>
          </a:lnRef>
          <a:fillRef idx="1">
            <a:schemeClr val="accent1"/>
          </a:fillRef>
          <a:effectRef idx="1">
            <a:schemeClr val="accent1"/>
          </a:effectRef>
          <a:fontRef idx="minor">
            <a:schemeClr val="lt1"/>
          </a:fontRef>
        </p:style>
        <p:txBody>
          <a:bodyPr>
            <a:normAutofit/>
          </a:bodyPr>
          <a:lstStyle/>
          <a:p>
            <a:pPr algn="r">
              <a:buNone/>
            </a:pPr>
            <a:r>
              <a:rPr lang="ar-TN" sz="2000" dirty="0" smtClean="0">
                <a:solidFill>
                  <a:srgbClr val="FFFF00"/>
                </a:solidFill>
                <a:latin typeface="Times New Roman" pitchFamily="18" charset="0"/>
                <a:cs typeface="Times New Roman" pitchFamily="18" charset="0"/>
              </a:rPr>
              <a:t> </a:t>
            </a:r>
            <a:r>
              <a:rPr lang="ar-TN" sz="2400" dirty="0" smtClean="0">
                <a:solidFill>
                  <a:srgbClr val="FFFF00"/>
                </a:solidFill>
                <a:latin typeface="Times New Roman" pitchFamily="18" charset="0"/>
                <a:cs typeface="Times New Roman" pitchFamily="18" charset="0"/>
              </a:rPr>
              <a:t>د) الجهاز </a:t>
            </a:r>
            <a:r>
              <a:rPr lang="ar-TN" sz="2400" dirty="0" err="1" smtClean="0">
                <a:solidFill>
                  <a:srgbClr val="FFFF00"/>
                </a:solidFill>
                <a:latin typeface="Times New Roman" pitchFamily="18" charset="0"/>
                <a:cs typeface="Times New Roman" pitchFamily="18" charset="0"/>
              </a:rPr>
              <a:t>البيداغوجي</a:t>
            </a:r>
            <a:r>
              <a:rPr lang="ar-TN" sz="2400" dirty="0" smtClean="0">
                <a:solidFill>
                  <a:srgbClr val="FFFF00"/>
                </a:solidFill>
                <a:latin typeface="Times New Roman" pitchFamily="18" charset="0"/>
                <a:cs typeface="Times New Roman" pitchFamily="18" charset="0"/>
              </a:rPr>
              <a:t> المصاحب للنّصوص:</a:t>
            </a:r>
            <a:r>
              <a:rPr lang="ar-TN" sz="2000" dirty="0" smtClean="0">
                <a:solidFill>
                  <a:srgbClr val="FFFF00"/>
                </a:solidFill>
                <a:latin typeface="Times New Roman" pitchFamily="18" charset="0"/>
                <a:cs typeface="Times New Roman" pitchFamily="18" charset="0"/>
              </a:rPr>
              <a:t>1</a:t>
            </a:r>
            <a:endParaRPr lang="fr-FR" sz="2000" dirty="0">
              <a:solidFill>
                <a:srgbClr val="FFFF00"/>
              </a:solidFill>
              <a:latin typeface="Times New Roman" pitchFamily="18" charset="0"/>
              <a:cs typeface="Times New Roman" pitchFamily="18" charset="0"/>
            </a:endParaRPr>
          </a:p>
        </p:txBody>
      </p:sp>
      <p:graphicFrame>
        <p:nvGraphicFramePr>
          <p:cNvPr id="7" name="Tableau 6"/>
          <p:cNvGraphicFramePr>
            <a:graphicFrameLocks noGrp="1"/>
          </p:cNvGraphicFramePr>
          <p:nvPr/>
        </p:nvGraphicFramePr>
        <p:xfrm>
          <a:off x="500034" y="1357298"/>
          <a:ext cx="8143932" cy="5286388"/>
        </p:xfrm>
        <a:graphic>
          <a:graphicData uri="http://schemas.openxmlformats.org/drawingml/2006/table">
            <a:tbl>
              <a:tblPr firstRow="1" bandRow="1">
                <a:tableStyleId>{5C22544A-7EE6-4342-B048-85BDC9FD1C3A}</a:tableStyleId>
              </a:tblPr>
              <a:tblGrid>
                <a:gridCol w="142876"/>
                <a:gridCol w="8001056"/>
              </a:tblGrid>
              <a:tr h="5286388">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justLow" rtl="1">
                        <a:lnSpc>
                          <a:spcPct val="115000"/>
                        </a:lnSpc>
                        <a:spcAft>
                          <a:spcPts val="0"/>
                        </a:spcAft>
                        <a:buFont typeface="Symbol"/>
                        <a:buChar char=""/>
                        <a:tabLst>
                          <a:tab pos="167640" algn="l"/>
                        </a:tabLst>
                      </a:pPr>
                      <a:r>
                        <a:rPr lang="ar-TN" sz="3200" b="0" dirty="0" smtClean="0">
                          <a:latin typeface="Times New Roman" pitchFamily="18" charset="0"/>
                          <a:ea typeface="Calibri"/>
                          <a:cs typeface="Times New Roman" pitchFamily="18" charset="0"/>
                        </a:rPr>
                        <a:t>&gt;هو أيضا يشتمل على معلومات تضاف إلى النّصوص الرّوافد التي وقعت الإشارة إليها.</a:t>
                      </a:r>
                      <a:br>
                        <a:rPr lang="ar-TN" sz="3200" b="0" dirty="0" smtClean="0">
                          <a:latin typeface="Times New Roman" pitchFamily="18" charset="0"/>
                          <a:ea typeface="Calibri"/>
                          <a:cs typeface="Times New Roman" pitchFamily="18" charset="0"/>
                        </a:rPr>
                      </a:br>
                      <a:r>
                        <a:rPr lang="ar-TN" sz="3200" b="0" dirty="0" smtClean="0">
                          <a:latin typeface="Times New Roman" pitchFamily="18" charset="0"/>
                          <a:ea typeface="Calibri"/>
                          <a:cs typeface="Times New Roman" pitchFamily="18" charset="0"/>
                        </a:rPr>
                        <a:t>*</a:t>
                      </a:r>
                      <a:r>
                        <a:rPr lang="ar-TN" sz="3200" b="0" baseline="0" dirty="0" smtClean="0">
                          <a:latin typeface="Times New Roman" pitchFamily="18" charset="0"/>
                          <a:ea typeface="Calibri"/>
                          <a:cs typeface="Times New Roman" pitchFamily="18" charset="0"/>
                        </a:rPr>
                        <a:t> يطلب في بعضها من التلاميذ إنتاج رسائل(ص271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291 على سبيل المثال) .</a:t>
                      </a:r>
                      <a:br>
                        <a:rPr lang="ar-TN" sz="3200" b="0" baseline="0" dirty="0" smtClean="0">
                          <a:latin typeface="Times New Roman" pitchFamily="18" charset="0"/>
                          <a:ea typeface="Calibri"/>
                          <a:cs typeface="Times New Roman" pitchFamily="18" charset="0"/>
                        </a:rPr>
                      </a:br>
                      <a:r>
                        <a:rPr lang="ar-TN" sz="3200" b="0" baseline="0" dirty="0" smtClean="0">
                          <a:solidFill>
                            <a:srgbClr val="7030A0"/>
                          </a:solidFill>
                          <a:latin typeface="Times New Roman" pitchFamily="18" charset="0"/>
                          <a:ea typeface="Calibri"/>
                          <a:cs typeface="Times New Roman" pitchFamily="18" charset="0"/>
                        </a:rPr>
                        <a:t>-</a:t>
                      </a:r>
                      <a:r>
                        <a:rPr lang="ar-TN" sz="3200" b="0" baseline="0" dirty="0" smtClean="0">
                          <a:latin typeface="Times New Roman" pitchFamily="18" charset="0"/>
                          <a:ea typeface="Calibri"/>
                          <a:cs typeface="Times New Roman" pitchFamily="18" charset="0"/>
                        </a:rPr>
                        <a:t> أرى أنه من الأفضل أن يستثمر ذلك في حصتي التّدريب على الإنشاء ( الدعم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الدّحض)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حصّة التدريب على دراسة النّصّ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كذلك الحصّة </a:t>
                      </a:r>
                      <a:r>
                        <a:rPr lang="ar-TN" sz="3200" b="0" baseline="0" dirty="0" err="1" smtClean="0">
                          <a:latin typeface="Times New Roman" pitchFamily="18" charset="0"/>
                          <a:ea typeface="Calibri"/>
                          <a:cs typeface="Times New Roman" pitchFamily="18" charset="0"/>
                        </a:rPr>
                        <a:t>التّأليفية</a:t>
                      </a:r>
                      <a:r>
                        <a:rPr lang="ar-TN" sz="3200" b="0" baseline="0" dirty="0" smtClean="0">
                          <a:latin typeface="Times New Roman" pitchFamily="18" charset="0"/>
                          <a:ea typeface="Calibri"/>
                          <a:cs typeface="Times New Roman" pitchFamily="18" charset="0"/>
                        </a:rPr>
                        <a:t>.</a:t>
                      </a:r>
                      <a:endParaRPr lang="fr-FR" sz="3200" b="0" dirty="0">
                        <a:latin typeface="Times New Roman" pitchFamily="18" charset="0"/>
                        <a:ea typeface="Calibri"/>
                        <a:cs typeface="Times New Roman" pitchFamily="18" charset="0"/>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normAutofit/>
          </a:bodyPr>
          <a:lstStyle/>
          <a:p>
            <a:pPr algn="r">
              <a:buNone/>
            </a:pPr>
            <a:r>
              <a:rPr lang="ar-TN" sz="2000" dirty="0" smtClean="0">
                <a:solidFill>
                  <a:srgbClr val="FFFF00"/>
                </a:solidFill>
                <a:latin typeface="Times New Roman" pitchFamily="18" charset="0"/>
                <a:cs typeface="Times New Roman" pitchFamily="18" charset="0"/>
              </a:rPr>
              <a:t>2 &gt;&gt;</a:t>
            </a:r>
            <a:endParaRPr lang="fr-FR" sz="2000" dirty="0">
              <a:solidFill>
                <a:srgbClr val="FFFF00"/>
              </a:solidFill>
              <a:latin typeface="Times New Roman" pitchFamily="18" charset="0"/>
              <a:cs typeface="Times New Roman" pitchFamily="18" charset="0"/>
            </a:endParaRPr>
          </a:p>
        </p:txBody>
      </p:sp>
      <p:graphicFrame>
        <p:nvGraphicFramePr>
          <p:cNvPr id="7" name="Tableau 6"/>
          <p:cNvGraphicFramePr>
            <a:graphicFrameLocks noGrp="1"/>
          </p:cNvGraphicFramePr>
          <p:nvPr/>
        </p:nvGraphicFramePr>
        <p:xfrm>
          <a:off x="500034" y="1785926"/>
          <a:ext cx="8143932" cy="4486656"/>
        </p:xfrm>
        <a:graphic>
          <a:graphicData uri="http://schemas.openxmlformats.org/drawingml/2006/table">
            <a:tbl>
              <a:tblPr firstRow="1" bandRow="1">
                <a:tableStyleId>{5C22544A-7EE6-4342-B048-85BDC9FD1C3A}</a:tableStyleId>
              </a:tblPr>
              <a:tblGrid>
                <a:gridCol w="142876"/>
                <a:gridCol w="8001056"/>
              </a:tblGrid>
              <a:tr h="370840">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justLow" rtl="1">
                        <a:lnSpc>
                          <a:spcPct val="115000"/>
                        </a:lnSpc>
                        <a:spcAft>
                          <a:spcPts val="0"/>
                        </a:spcAft>
                        <a:buFont typeface="Symbol"/>
                        <a:buChar char=""/>
                        <a:tabLst>
                          <a:tab pos="167640" algn="l"/>
                        </a:tabLst>
                      </a:pPr>
                      <a:r>
                        <a:rPr lang="ar-TN" sz="3200" b="0" dirty="0" smtClean="0">
                          <a:latin typeface="Times New Roman" pitchFamily="18" charset="0"/>
                          <a:ea typeface="Calibri"/>
                          <a:cs typeface="Times New Roman" pitchFamily="18" charset="0"/>
                        </a:rPr>
                        <a:t>&gt;&gt;في الجهاز رؤى مختلفة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تذبذب بين الماضي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الحاضر أو الشرق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الغرب مما يوقع في</a:t>
                      </a:r>
                      <a:r>
                        <a:rPr lang="ar-TN" sz="3200" b="0" baseline="0" dirty="0" smtClean="0">
                          <a:latin typeface="Times New Roman" pitchFamily="18" charset="0"/>
                          <a:ea typeface="Calibri"/>
                          <a:cs typeface="Times New Roman" pitchFamily="18" charset="0"/>
                        </a:rPr>
                        <a:t> البلبلة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عدم الوضوح ولا الاتفاق (قارن مثلا بين نص أركان التراسل ص276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ما في </a:t>
                      </a:r>
                      <a:r>
                        <a:rPr lang="ar-TN" sz="3200" b="0" baseline="0" dirty="0" err="1" smtClean="0">
                          <a:latin typeface="Times New Roman" pitchFamily="18" charset="0"/>
                          <a:ea typeface="Calibri"/>
                          <a:cs typeface="Times New Roman" pitchFamily="18" charset="0"/>
                        </a:rPr>
                        <a:t>ص</a:t>
                      </a:r>
                      <a:r>
                        <a:rPr lang="ar-TN" sz="3200" b="0" baseline="0" dirty="0" smtClean="0">
                          <a:latin typeface="Times New Roman" pitchFamily="18" charset="0"/>
                          <a:ea typeface="Calibri"/>
                          <a:cs typeface="Times New Roman" pitchFamily="18" charset="0"/>
                        </a:rPr>
                        <a:t> 278 أكتب رسالة وفق النموذج)</a:t>
                      </a:r>
                      <a:br>
                        <a:rPr lang="ar-TN" sz="3200" b="0" baseline="0" dirty="0" smtClean="0">
                          <a:latin typeface="Times New Roman" pitchFamily="18" charset="0"/>
                          <a:ea typeface="Calibri"/>
                          <a:cs typeface="Times New Roman" pitchFamily="18" charset="0"/>
                        </a:rPr>
                      </a:br>
                      <a:r>
                        <a:rPr lang="ar-TN" sz="3200" b="0" baseline="0" dirty="0" smtClean="0">
                          <a:latin typeface="Times New Roman" pitchFamily="18" charset="0"/>
                          <a:ea typeface="Calibri"/>
                          <a:cs typeface="Times New Roman" pitchFamily="18" charset="0"/>
                        </a:rPr>
                        <a:t>- فهل يعتبر ذلك من باب الثراء فنتسامح في قبول الاختلاف .أم نعلم تلاميذنا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نفرض عليهم نمطا محدّدا لا يخرجون عنه؟</a:t>
                      </a:r>
                      <a:endParaRPr lang="fr-FR" sz="3200" b="0" dirty="0">
                        <a:latin typeface="Times New Roman" pitchFamily="18" charset="0"/>
                        <a:ea typeface="Calibri"/>
                        <a:cs typeface="Times New Roman" pitchFamily="18" charset="0"/>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71546"/>
            <a:ext cx="9144000" cy="5786454"/>
          </a:xfrm>
        </p:spPr>
        <p:style>
          <a:lnRef idx="3">
            <a:schemeClr val="lt1"/>
          </a:lnRef>
          <a:fillRef idx="1">
            <a:schemeClr val="accent1"/>
          </a:fillRef>
          <a:effectRef idx="1">
            <a:schemeClr val="accent1"/>
          </a:effectRef>
          <a:fontRef idx="minor">
            <a:schemeClr val="lt1"/>
          </a:fontRef>
        </p:style>
        <p:txBody>
          <a:bodyPr>
            <a:normAutofit/>
          </a:bodyPr>
          <a:lstStyle/>
          <a:p>
            <a:pPr algn="r">
              <a:buNone/>
            </a:pPr>
            <a:r>
              <a:rPr lang="ar-TN" sz="2000" dirty="0" smtClean="0">
                <a:solidFill>
                  <a:srgbClr val="FFFF00"/>
                </a:solidFill>
                <a:latin typeface="Times New Roman" pitchFamily="18" charset="0"/>
                <a:cs typeface="Times New Roman" pitchFamily="18" charset="0"/>
              </a:rPr>
              <a:t>3-</a:t>
            </a:r>
            <a:endParaRPr lang="fr-FR" sz="2000" dirty="0">
              <a:solidFill>
                <a:srgbClr val="FFFF00"/>
              </a:solidFill>
              <a:latin typeface="Times New Roman" pitchFamily="18" charset="0"/>
              <a:cs typeface="Times New Roman" pitchFamily="18" charset="0"/>
            </a:endParaRPr>
          </a:p>
        </p:txBody>
      </p:sp>
      <p:graphicFrame>
        <p:nvGraphicFramePr>
          <p:cNvPr id="7" name="Tableau 6"/>
          <p:cNvGraphicFramePr>
            <a:graphicFrameLocks noGrp="1"/>
          </p:cNvGraphicFramePr>
          <p:nvPr/>
        </p:nvGraphicFramePr>
        <p:xfrm>
          <a:off x="571472" y="1500174"/>
          <a:ext cx="8143932" cy="4486656"/>
        </p:xfrm>
        <a:graphic>
          <a:graphicData uri="http://schemas.openxmlformats.org/drawingml/2006/table">
            <a:tbl>
              <a:tblPr firstRow="1" bandRow="1">
                <a:tableStyleId>{5C22544A-7EE6-4342-B048-85BDC9FD1C3A}</a:tableStyleId>
              </a:tblPr>
              <a:tblGrid>
                <a:gridCol w="142876"/>
                <a:gridCol w="8001056"/>
              </a:tblGrid>
              <a:tr h="370840">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justLow" rtl="1">
                        <a:lnSpc>
                          <a:spcPct val="115000"/>
                        </a:lnSpc>
                        <a:spcAft>
                          <a:spcPts val="0"/>
                        </a:spcAft>
                        <a:buFont typeface="Symbol"/>
                        <a:buChar char=""/>
                        <a:tabLst>
                          <a:tab pos="167640" algn="l"/>
                        </a:tabLst>
                      </a:pPr>
                      <a:r>
                        <a:rPr lang="ar-TN" sz="3200" b="0" dirty="0" smtClean="0">
                          <a:latin typeface="Times New Roman" pitchFamily="18" charset="0"/>
                          <a:ea typeface="Calibri"/>
                          <a:cs typeface="Times New Roman" pitchFamily="18" charset="0"/>
                        </a:rPr>
                        <a:t>بين الجهاز </a:t>
                      </a:r>
                      <a:r>
                        <a:rPr lang="ar-TN" sz="3200" b="0" dirty="0" err="1" smtClean="0">
                          <a:latin typeface="Times New Roman" pitchFamily="18" charset="0"/>
                          <a:ea typeface="Calibri"/>
                          <a:cs typeface="Times New Roman" pitchFamily="18" charset="0"/>
                        </a:rPr>
                        <a:t>البيداغوجي</a:t>
                      </a:r>
                      <a:r>
                        <a:rPr lang="ar-TN" sz="3200" b="0" dirty="0" smtClean="0">
                          <a:latin typeface="Times New Roman" pitchFamily="18" charset="0"/>
                          <a:ea typeface="Calibri"/>
                          <a:cs typeface="Times New Roman" pitchFamily="18" charset="0"/>
                        </a:rPr>
                        <a:t>  و النّصوص تباين كبير إذ أغلب الرسائل</a:t>
                      </a:r>
                      <a:r>
                        <a:rPr lang="ar-TN" sz="3200" b="0" baseline="0" dirty="0" smtClean="0">
                          <a:latin typeface="Times New Roman" pitchFamily="18" charset="0"/>
                          <a:ea typeface="Calibri"/>
                          <a:cs typeface="Times New Roman" pitchFamily="18" charset="0"/>
                        </a:rPr>
                        <a:t> رسائل شخصية لا تتلاءم مع حاجات التلميذ اليومية.</a:t>
                      </a:r>
                      <a:br>
                        <a:rPr lang="ar-TN" sz="3200" b="0" baseline="0" dirty="0" smtClean="0">
                          <a:latin typeface="Times New Roman" pitchFamily="18" charset="0"/>
                          <a:ea typeface="Calibri"/>
                          <a:cs typeface="Times New Roman" pitchFamily="18" charset="0"/>
                        </a:rPr>
                      </a:br>
                      <a:r>
                        <a:rPr lang="ar-TN" sz="3200" b="0" baseline="0" dirty="0" smtClean="0">
                          <a:latin typeface="Times New Roman" pitchFamily="18" charset="0"/>
                          <a:ea typeface="Calibri"/>
                          <a:cs typeface="Times New Roman" pitchFamily="18" charset="0"/>
                        </a:rPr>
                        <a:t>- يوفر الجهاز </a:t>
                      </a:r>
                      <a:r>
                        <a:rPr lang="ar-TN" sz="3200" b="0" baseline="0" dirty="0" err="1" smtClean="0">
                          <a:latin typeface="Times New Roman" pitchFamily="18" charset="0"/>
                          <a:ea typeface="Calibri"/>
                          <a:cs typeface="Times New Roman" pitchFamily="18" charset="0"/>
                        </a:rPr>
                        <a:t>البيداغوجي</a:t>
                      </a:r>
                      <a:r>
                        <a:rPr lang="ar-TN" sz="3200" b="0" baseline="0" dirty="0" smtClean="0">
                          <a:latin typeface="Times New Roman" pitchFamily="18" charset="0"/>
                          <a:ea typeface="Calibri"/>
                          <a:cs typeface="Times New Roman" pitchFamily="18" charset="0"/>
                        </a:rPr>
                        <a:t> بمحتواه فرصة لتدريب التلاميذ على الكتابة في مواضيع قريبة منهم </a:t>
                      </a:r>
                      <a:r>
                        <a:rPr lang="ar-TN" sz="3200" b="0" baseline="0" dirty="0" err="1" smtClean="0">
                          <a:latin typeface="Times New Roman" pitchFamily="18" charset="0"/>
                          <a:ea typeface="Calibri"/>
                          <a:cs typeface="Times New Roman" pitchFamily="18" charset="0"/>
                        </a:rPr>
                        <a:t>و</a:t>
                      </a:r>
                      <a:r>
                        <a:rPr lang="ar-TN" sz="3200" b="0" baseline="0" dirty="0" smtClean="0">
                          <a:latin typeface="Times New Roman" pitchFamily="18" charset="0"/>
                          <a:ea typeface="Calibri"/>
                          <a:cs typeface="Times New Roman" pitchFamily="18" charset="0"/>
                        </a:rPr>
                        <a:t> يمكن أن ندربه على تمارين من قبيل اجعل الرسالة أو جزء منها موجها إلى شخص قريب من واقعك لتبين الاختلافات في التدريب أو الحصة </a:t>
                      </a:r>
                      <a:r>
                        <a:rPr lang="ar-TN" sz="3200" b="0" baseline="0" dirty="0" err="1" smtClean="0">
                          <a:latin typeface="Times New Roman" pitchFamily="18" charset="0"/>
                          <a:ea typeface="Calibri"/>
                          <a:cs typeface="Times New Roman" pitchFamily="18" charset="0"/>
                        </a:rPr>
                        <a:t>التأليفية</a:t>
                      </a:r>
                      <a:r>
                        <a:rPr lang="ar-TN" sz="3200" b="0" baseline="0" dirty="0" smtClean="0">
                          <a:latin typeface="Times New Roman" pitchFamily="18" charset="0"/>
                          <a:ea typeface="Calibri"/>
                          <a:cs typeface="Times New Roman" pitchFamily="18" charset="0"/>
                        </a:rPr>
                        <a:t>.</a:t>
                      </a:r>
                      <a:endParaRPr lang="fr-FR" sz="3200" b="0" dirty="0">
                        <a:latin typeface="Times New Roman" pitchFamily="18" charset="0"/>
                        <a:ea typeface="Calibri"/>
                        <a:cs typeface="Times New Roman" pitchFamily="18" charset="0"/>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71546"/>
            <a:ext cx="9144000" cy="5786454"/>
          </a:xfrm>
        </p:spPr>
        <p:style>
          <a:lnRef idx="3">
            <a:schemeClr val="lt1"/>
          </a:lnRef>
          <a:fillRef idx="1">
            <a:schemeClr val="accent1"/>
          </a:fillRef>
          <a:effectRef idx="1">
            <a:schemeClr val="accent1"/>
          </a:effectRef>
          <a:fontRef idx="minor">
            <a:schemeClr val="lt1"/>
          </a:fontRef>
        </p:style>
        <p:txBody>
          <a:bodyPr>
            <a:normAutofit/>
          </a:bodyPr>
          <a:lstStyle/>
          <a:p>
            <a:pPr algn="r">
              <a:buNone/>
            </a:pPr>
            <a:r>
              <a:rPr lang="ar-TN" sz="2000" dirty="0" smtClean="0">
                <a:solidFill>
                  <a:srgbClr val="FFFF00"/>
                </a:solidFill>
                <a:latin typeface="Times New Roman" pitchFamily="18" charset="0"/>
                <a:cs typeface="Times New Roman" pitchFamily="18" charset="0"/>
              </a:rPr>
              <a:t>4-</a:t>
            </a:r>
            <a:endParaRPr lang="fr-FR" sz="2000" dirty="0">
              <a:solidFill>
                <a:srgbClr val="FFFF00"/>
              </a:solidFill>
              <a:latin typeface="Times New Roman" pitchFamily="18" charset="0"/>
              <a:cs typeface="Times New Roman" pitchFamily="18" charset="0"/>
            </a:endParaRPr>
          </a:p>
        </p:txBody>
      </p:sp>
      <p:graphicFrame>
        <p:nvGraphicFramePr>
          <p:cNvPr id="7" name="Tableau 6"/>
          <p:cNvGraphicFramePr>
            <a:graphicFrameLocks noGrp="1"/>
          </p:cNvGraphicFramePr>
          <p:nvPr/>
        </p:nvGraphicFramePr>
        <p:xfrm>
          <a:off x="571472" y="1500174"/>
          <a:ext cx="8143932" cy="4857784"/>
        </p:xfrm>
        <a:graphic>
          <a:graphicData uri="http://schemas.openxmlformats.org/drawingml/2006/table">
            <a:tbl>
              <a:tblPr firstRow="1" bandRow="1">
                <a:tableStyleId>{5C22544A-7EE6-4342-B048-85BDC9FD1C3A}</a:tableStyleId>
              </a:tblPr>
              <a:tblGrid>
                <a:gridCol w="142876"/>
                <a:gridCol w="8001056"/>
              </a:tblGrid>
              <a:tr h="4857784">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justLow" rtl="1">
                        <a:lnSpc>
                          <a:spcPct val="115000"/>
                        </a:lnSpc>
                        <a:spcAft>
                          <a:spcPts val="0"/>
                        </a:spcAft>
                        <a:buFont typeface="Symbol"/>
                        <a:buChar char=""/>
                        <a:tabLst>
                          <a:tab pos="167640" algn="l"/>
                        </a:tabLst>
                      </a:pPr>
                      <a:r>
                        <a:rPr lang="ar-TN" sz="3200" b="0" dirty="0" smtClean="0">
                          <a:latin typeface="Times New Roman" pitchFamily="18" charset="0"/>
                          <a:ea typeface="Calibri"/>
                          <a:cs typeface="Times New Roman" pitchFamily="18" charset="0"/>
                        </a:rPr>
                        <a:t>بعض المصطلحات غامضة غائمة تتطلب مزيد الوضوح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الجلاء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مثال ذلك النص 2 في خصوص تفاوت لغة الرسائل:الكلام البسيط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الإنشاء المتوسط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الإنشاء العالي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كذلك </a:t>
                      </a:r>
                      <a:r>
                        <a:rPr lang="ar-TN" sz="3200" b="0" dirty="0" err="1" smtClean="0">
                          <a:latin typeface="Times New Roman" pitchFamily="18" charset="0"/>
                          <a:ea typeface="Calibri"/>
                          <a:cs typeface="Times New Roman" pitchFamily="18" charset="0"/>
                        </a:rPr>
                        <a:t>ص</a:t>
                      </a:r>
                      <a:r>
                        <a:rPr lang="ar-TN" sz="3200" b="0" dirty="0" smtClean="0">
                          <a:latin typeface="Times New Roman" pitchFamily="18" charset="0"/>
                          <a:ea typeface="Calibri"/>
                          <a:cs typeface="Times New Roman" pitchFamily="18" charset="0"/>
                        </a:rPr>
                        <a:t> 274 حول خواص المراسلة الخمس:السّذاجة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الجلاء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الإيجاز </a:t>
                      </a:r>
                      <a:r>
                        <a:rPr lang="ar-TN" sz="3200" b="0" dirty="0" err="1" smtClean="0">
                          <a:latin typeface="Times New Roman" pitchFamily="18" charset="0"/>
                          <a:ea typeface="Calibri"/>
                          <a:cs typeface="Times New Roman" pitchFamily="18" charset="0"/>
                        </a:rPr>
                        <a:t>و</a:t>
                      </a:r>
                      <a:r>
                        <a:rPr lang="ar-TN" sz="3200" b="0" dirty="0" smtClean="0">
                          <a:latin typeface="Times New Roman" pitchFamily="18" charset="0"/>
                          <a:ea typeface="Calibri"/>
                          <a:cs typeface="Times New Roman" pitchFamily="18" charset="0"/>
                        </a:rPr>
                        <a:t> </a:t>
                      </a:r>
                      <a:r>
                        <a:rPr lang="ar-TN" sz="3200" b="0" dirty="0" err="1" smtClean="0">
                          <a:latin typeface="Times New Roman" pitchFamily="18" charset="0"/>
                          <a:ea typeface="Calibri"/>
                          <a:cs typeface="Times New Roman" pitchFamily="18" charset="0"/>
                        </a:rPr>
                        <a:t>الملاءمة</a:t>
                      </a:r>
                      <a:r>
                        <a:rPr lang="ar-TN" sz="3200" b="0" dirty="0" smtClean="0">
                          <a:latin typeface="Times New Roman" pitchFamily="18" charset="0"/>
                          <a:ea typeface="Calibri"/>
                          <a:cs typeface="Times New Roman" pitchFamily="18" charset="0"/>
                        </a:rPr>
                        <a:t> و الطّلاوة.</a:t>
                      </a:r>
                      <a:endParaRPr lang="fr-FR" sz="3200" b="0" dirty="0">
                        <a:latin typeface="Times New Roman" pitchFamily="18" charset="0"/>
                        <a:ea typeface="Calibri"/>
                        <a:cs typeface="Times New Roman" pitchFamily="18" charset="0"/>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r>
              <a:rPr lang="ar-TN" sz="3200" dirty="0" err="1" smtClean="0">
                <a:latin typeface="Georgia Ref" pitchFamily="18" charset="0"/>
                <a:cs typeface="AGA Aladdin Regular" pitchFamily="2" charset="-78"/>
              </a:rPr>
              <a:t>ااا</a:t>
            </a:r>
            <a:r>
              <a:rPr lang="ar-TN" sz="3200" dirty="0" smtClean="0">
                <a:latin typeface="Georgia Ref" pitchFamily="18" charset="0"/>
                <a:cs typeface="AGA Aladdin Regular" pitchFamily="2" charset="-78"/>
              </a:rPr>
              <a:t> *- ملاحظات </a:t>
            </a:r>
            <a:r>
              <a:rPr lang="ar-TN" sz="3200" dirty="0" err="1" smtClean="0">
                <a:latin typeface="Georgia Ref" pitchFamily="18" charset="0"/>
                <a:cs typeface="AGA Aladdin Regular" pitchFamily="2" charset="-78"/>
              </a:rPr>
              <a:t>محوصلة</a:t>
            </a:r>
            <a:r>
              <a:rPr lang="ar-TN" sz="3200" dirty="0" smtClean="0">
                <a:latin typeface="Georgia Ref" pitchFamily="18" charset="0"/>
                <a:cs typeface="AGA Aladdin Regular" pitchFamily="2" charset="-78"/>
              </a:rPr>
              <a:t> :</a:t>
            </a:r>
            <a:r>
              <a:rPr lang="ar-TN" dirty="0" smtClean="0"/>
              <a:t/>
            </a:r>
            <a:br>
              <a:rPr lang="ar-TN" dirty="0" smtClean="0"/>
            </a:br>
            <a:endParaRPr lang="fr-FR" dirty="0"/>
          </a:p>
        </p:txBody>
      </p:sp>
      <p:graphicFrame>
        <p:nvGraphicFramePr>
          <p:cNvPr id="7" name="Tableau 6"/>
          <p:cNvGraphicFramePr>
            <a:graphicFrameLocks noGrp="1"/>
          </p:cNvGraphicFramePr>
          <p:nvPr/>
        </p:nvGraphicFramePr>
        <p:xfrm>
          <a:off x="0" y="1571612"/>
          <a:ext cx="9144000" cy="5286387"/>
        </p:xfrm>
        <a:graphic>
          <a:graphicData uri="http://schemas.openxmlformats.org/drawingml/2006/table">
            <a:tbl>
              <a:tblPr firstRow="1" bandRow="1">
                <a:tableStyleId>{5C22544A-7EE6-4342-B048-85BDC9FD1C3A}</a:tableStyleId>
              </a:tblPr>
              <a:tblGrid>
                <a:gridCol w="160421"/>
                <a:gridCol w="8983579"/>
              </a:tblGrid>
              <a:tr h="5286387">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justLow" rtl="1">
                        <a:lnSpc>
                          <a:spcPct val="115000"/>
                        </a:lnSpc>
                        <a:spcAft>
                          <a:spcPts val="0"/>
                        </a:spcAft>
                        <a:buFont typeface="Symbol"/>
                        <a:buChar char=""/>
                        <a:tabLst>
                          <a:tab pos="167640" algn="l"/>
                        </a:tabLst>
                      </a:pPr>
                      <a:r>
                        <a:rPr lang="ar-TN" sz="3200" dirty="0" smtClean="0">
                          <a:latin typeface="Comic Sans MS" pitchFamily="66" charset="0"/>
                          <a:ea typeface="Calibri"/>
                          <a:cs typeface="AF_Unizah" pitchFamily="2" charset="-78"/>
                        </a:rPr>
                        <a:t>أغلب الرّسائل شخصيّة ذات بعد أدبيّ</a:t>
                      </a:r>
                      <a:r>
                        <a:rPr lang="ar-TN" sz="3200" baseline="0" dirty="0" smtClean="0">
                          <a:latin typeface="Comic Sans MS" pitchFamily="66" charset="0"/>
                          <a:ea typeface="Calibri"/>
                          <a:cs typeface="AF_Unizah" pitchFamily="2" charset="-78"/>
                        </a:rPr>
                        <a:t> </a:t>
                      </a:r>
                      <a:r>
                        <a:rPr lang="ar-TN" sz="3200" baseline="0" dirty="0" err="1" smtClean="0">
                          <a:latin typeface="Comic Sans MS" pitchFamily="66" charset="0"/>
                          <a:ea typeface="Calibri"/>
                          <a:cs typeface="AF_Unizah" pitchFamily="2" charset="-78"/>
                        </a:rPr>
                        <a:t>و</a:t>
                      </a:r>
                      <a:r>
                        <a:rPr lang="ar-TN" sz="3200" baseline="0" dirty="0" smtClean="0">
                          <a:latin typeface="Comic Sans MS" pitchFamily="66" charset="0"/>
                          <a:ea typeface="Calibri"/>
                          <a:cs typeface="AF_Unizah" pitchFamily="2" charset="-78"/>
                        </a:rPr>
                        <a:t> لكنها ليست من النوع الذي يحتاجه التلميذ في تواصله اليومي أو يتراسل به مع غيره في واقعه المباشر . </a:t>
                      </a:r>
                      <a:br>
                        <a:rPr lang="ar-TN" sz="3200" baseline="0" dirty="0" smtClean="0">
                          <a:latin typeface="Comic Sans MS" pitchFamily="66" charset="0"/>
                          <a:ea typeface="Calibri"/>
                          <a:cs typeface="AF_Unizah" pitchFamily="2" charset="-78"/>
                        </a:rPr>
                      </a:br>
                      <a:r>
                        <a:rPr lang="ar-TN" sz="3200" baseline="0" dirty="0" smtClean="0">
                          <a:latin typeface="Comic Sans MS" pitchFamily="66" charset="0"/>
                          <a:ea typeface="Calibri"/>
                          <a:cs typeface="AF_Unizah" pitchFamily="2" charset="-78"/>
                        </a:rPr>
                        <a:t>* لا تتوفر بعض العناصر المطلوبة في الرسائل المدروسة.</a:t>
                      </a:r>
                      <a:br>
                        <a:rPr lang="ar-TN" sz="3200" baseline="0" dirty="0" smtClean="0">
                          <a:latin typeface="Comic Sans MS" pitchFamily="66" charset="0"/>
                          <a:ea typeface="Calibri"/>
                          <a:cs typeface="AF_Unizah" pitchFamily="2" charset="-78"/>
                        </a:rPr>
                      </a:br>
                      <a:r>
                        <a:rPr lang="ar-TN" sz="3200" baseline="0" dirty="0" smtClean="0">
                          <a:latin typeface="Comic Sans MS" pitchFamily="66" charset="0"/>
                          <a:ea typeface="Calibri"/>
                          <a:cs typeface="AF_Unizah" pitchFamily="2" charset="-78"/>
                        </a:rPr>
                        <a:t>و يمكن علاج ذلك بإضافة تمرين يطلب  فيه إضافة العناصر النّاقصة لكي تصبح الرّسائل شبيهة بما يطلب أن يكتبه التلميذ في تراسله الفعلي.أو يدرب على ذلك تدريجيا سواء عبر تمارين إضافية أو في التدريب  لدعم المشروع </a:t>
                      </a:r>
                      <a:r>
                        <a:rPr lang="ar-TN" sz="3200" baseline="0" dirty="0" err="1" smtClean="0">
                          <a:latin typeface="Comic Sans MS" pitchFamily="66" charset="0"/>
                          <a:ea typeface="Calibri"/>
                          <a:cs typeface="AF_Unizah" pitchFamily="2" charset="-78"/>
                        </a:rPr>
                        <a:t>و</a:t>
                      </a:r>
                      <a:r>
                        <a:rPr lang="ar-TN" sz="3200" baseline="0" smtClean="0">
                          <a:latin typeface="Comic Sans MS" pitchFamily="66" charset="0"/>
                          <a:ea typeface="Calibri"/>
                          <a:cs typeface="AF_Unizah" pitchFamily="2" charset="-78"/>
                        </a:rPr>
                        <a:t> في </a:t>
                      </a:r>
                      <a:r>
                        <a:rPr lang="ar-TN" sz="3200" baseline="0" dirty="0" smtClean="0">
                          <a:latin typeface="Comic Sans MS" pitchFamily="66" charset="0"/>
                          <a:ea typeface="Calibri"/>
                          <a:cs typeface="AF_Unizah" pitchFamily="2" charset="-78"/>
                        </a:rPr>
                        <a:t>الحصة </a:t>
                      </a:r>
                      <a:r>
                        <a:rPr lang="ar-TN" sz="3200" baseline="0" dirty="0" err="1" smtClean="0">
                          <a:latin typeface="Comic Sans MS" pitchFamily="66" charset="0"/>
                          <a:ea typeface="Calibri"/>
                          <a:cs typeface="AF_Unizah" pitchFamily="2" charset="-78"/>
                        </a:rPr>
                        <a:t>التأليفية</a:t>
                      </a:r>
                      <a:r>
                        <a:rPr lang="ar-TN" sz="3200" baseline="0" dirty="0" smtClean="0">
                          <a:latin typeface="Comic Sans MS" pitchFamily="66" charset="0"/>
                          <a:ea typeface="Calibri"/>
                          <a:cs typeface="AF_Unizah" pitchFamily="2" charset="-78"/>
                        </a:rPr>
                        <a:t>.</a:t>
                      </a:r>
                      <a:endParaRPr lang="fr-FR" sz="3200" dirty="0">
                        <a:latin typeface="Comic Sans MS" pitchFamily="66" charset="0"/>
                        <a:ea typeface="Calibri"/>
                        <a:cs typeface="AF_Unizah" pitchFamily="2" charset="-78"/>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endParaRPr lang="fr-FR" dirty="0"/>
          </a:p>
        </p:txBody>
      </p:sp>
      <p:graphicFrame>
        <p:nvGraphicFramePr>
          <p:cNvPr id="7" name="Tableau 6"/>
          <p:cNvGraphicFramePr>
            <a:graphicFrameLocks noGrp="1"/>
          </p:cNvGraphicFramePr>
          <p:nvPr/>
        </p:nvGraphicFramePr>
        <p:xfrm>
          <a:off x="0" y="1000108"/>
          <a:ext cx="9144000" cy="5857892"/>
        </p:xfrm>
        <a:graphic>
          <a:graphicData uri="http://schemas.openxmlformats.org/drawingml/2006/table">
            <a:tbl>
              <a:tblPr firstRow="1" bandRow="1">
                <a:tableStyleId>{5C22544A-7EE6-4342-B048-85BDC9FD1C3A}</a:tableStyleId>
              </a:tblPr>
              <a:tblGrid>
                <a:gridCol w="160421"/>
                <a:gridCol w="8983579"/>
              </a:tblGrid>
              <a:tr h="5857892">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r" rtl="1">
                        <a:lnSpc>
                          <a:spcPct val="115000"/>
                        </a:lnSpc>
                        <a:spcAft>
                          <a:spcPts val="0"/>
                        </a:spcAft>
                        <a:buFont typeface="Symbol"/>
                        <a:buChar char=""/>
                        <a:tabLst>
                          <a:tab pos="167640" algn="l"/>
                        </a:tabLst>
                      </a:pPr>
                      <a:r>
                        <a:rPr kumimoji="0" lang="ar-TN" sz="2400" b="1" kern="1200" dirty="0" smtClean="0">
                          <a:solidFill>
                            <a:schemeClr val="tx1"/>
                          </a:solidFill>
                          <a:latin typeface="+mn-lt"/>
                          <a:ea typeface="+mn-ea"/>
                          <a:cs typeface="+mn-cs"/>
                        </a:rPr>
                        <a:t>فالرسالة نص مكتوب </a:t>
                      </a:r>
                      <a:r>
                        <a:rPr kumimoji="0" lang="ar-TN" sz="2400" b="1" kern="1200" dirty="0" smtClean="0">
                          <a:solidFill>
                            <a:schemeClr val="lt1"/>
                          </a:solidFill>
                          <a:latin typeface="+mn-lt"/>
                          <a:ea typeface="+mn-ea"/>
                          <a:cs typeface="+mn-cs"/>
                        </a:rPr>
                        <a:t>من </a:t>
                      </a:r>
                      <a:r>
                        <a:rPr kumimoji="0" lang="ar-TN" sz="2400" b="1" kern="1200" dirty="0" smtClean="0">
                          <a:solidFill>
                            <a:schemeClr val="tx1"/>
                          </a:solidFill>
                          <a:latin typeface="+mn-lt"/>
                          <a:ea typeface="+mn-ea"/>
                          <a:cs typeface="+mn-cs"/>
                        </a:rPr>
                        <a:t>كاتب</a:t>
                      </a:r>
                      <a:r>
                        <a:rPr kumimoji="0" lang="ar-TN" sz="2400" b="1" kern="1200" dirty="0" smtClean="0">
                          <a:solidFill>
                            <a:schemeClr val="lt1"/>
                          </a:solidFill>
                          <a:latin typeface="+mn-lt"/>
                          <a:ea typeface="+mn-ea"/>
                          <a:cs typeface="+mn-cs"/>
                        </a:rPr>
                        <a:t> (مرسل) موجّه إلى </a:t>
                      </a:r>
                      <a:r>
                        <a:rPr kumimoji="0" lang="ar-TN" sz="2400" b="1" kern="1200" dirty="0" smtClean="0">
                          <a:solidFill>
                            <a:schemeClr val="tx1"/>
                          </a:solidFill>
                          <a:latin typeface="+mn-lt"/>
                          <a:ea typeface="+mn-ea"/>
                          <a:cs typeface="+mn-cs"/>
                        </a:rPr>
                        <a:t>متقبّل</a:t>
                      </a:r>
                      <a:r>
                        <a:rPr kumimoji="0" lang="ar-TN" sz="2400" b="1" kern="1200" dirty="0" smtClean="0">
                          <a:solidFill>
                            <a:schemeClr val="lt1"/>
                          </a:solidFill>
                          <a:latin typeface="+mn-lt"/>
                          <a:ea typeface="+mn-ea"/>
                          <a:cs typeface="+mn-cs"/>
                        </a:rPr>
                        <a:t> (مرسل إليه). </a:t>
                      </a:r>
                      <a:br>
                        <a:rPr kumimoji="0" lang="ar-TN" sz="2400" b="1" kern="1200" dirty="0" smtClean="0">
                          <a:solidFill>
                            <a:schemeClr val="lt1"/>
                          </a:solidFill>
                          <a:latin typeface="+mn-lt"/>
                          <a:ea typeface="+mn-ea"/>
                          <a:cs typeface="+mn-cs"/>
                        </a:rPr>
                      </a:br>
                      <a:r>
                        <a:rPr kumimoji="0" lang="ar-TN" sz="2400" b="1" kern="1200" dirty="0" smtClean="0">
                          <a:solidFill>
                            <a:schemeClr val="lt1"/>
                          </a:solidFill>
                          <a:latin typeface="+mn-lt"/>
                          <a:ea typeface="+mn-ea"/>
                          <a:cs typeface="+mn-cs"/>
                        </a:rPr>
                        <a:t>و هي </a:t>
                      </a:r>
                      <a:r>
                        <a:rPr kumimoji="0" lang="ar-TN" sz="2400" b="1" kern="1200" dirty="0" smtClean="0">
                          <a:solidFill>
                            <a:schemeClr val="tx1"/>
                          </a:solidFill>
                          <a:latin typeface="+mn-lt"/>
                          <a:ea typeface="+mn-ea"/>
                          <a:cs typeface="+mn-cs"/>
                        </a:rPr>
                        <a:t>تنطوي على وضعيّة تواصلية </a:t>
                      </a:r>
                      <a:r>
                        <a:rPr kumimoji="0" lang="ar-TN" sz="2400" b="1" kern="1200" dirty="0" smtClean="0">
                          <a:solidFill>
                            <a:schemeClr val="lt1"/>
                          </a:solidFill>
                          <a:latin typeface="+mn-lt"/>
                          <a:ea typeface="+mn-ea"/>
                          <a:cs typeface="+mn-cs"/>
                        </a:rPr>
                        <a:t>تقتضي معرفة  : من يكتب؟ لمن؟ أين؟ متى؟ </a:t>
                      </a:r>
                      <a:br>
                        <a:rPr kumimoji="0" lang="ar-TN" sz="2400" b="1" kern="1200" dirty="0" smtClean="0">
                          <a:solidFill>
                            <a:schemeClr val="lt1"/>
                          </a:solidFill>
                          <a:latin typeface="+mn-lt"/>
                          <a:ea typeface="+mn-ea"/>
                          <a:cs typeface="+mn-cs"/>
                        </a:rPr>
                      </a:br>
                      <a:r>
                        <a:rPr kumimoji="0" lang="ar-TN" sz="2400" b="1" kern="1200" dirty="0" smtClean="0">
                          <a:solidFill>
                            <a:schemeClr val="lt1"/>
                          </a:solidFill>
                          <a:latin typeface="+mn-lt"/>
                          <a:ea typeface="+mn-ea"/>
                          <a:cs typeface="+mn-cs"/>
                        </a:rPr>
                        <a:t>  </a:t>
                      </a:r>
                      <a:r>
                        <a:rPr kumimoji="0" lang="ar-TN" sz="2400" b="1" kern="1200" dirty="0" smtClean="0">
                          <a:solidFill>
                            <a:schemeClr val="tx1"/>
                          </a:solidFill>
                          <a:latin typeface="+mn-lt"/>
                          <a:ea typeface="+mn-ea"/>
                          <a:cs typeface="+mn-cs"/>
                        </a:rPr>
                        <a:t>  ويتضمن موضوعا أو نية يرتبطان بمن يكتب.</a:t>
                      </a:r>
                      <a:r>
                        <a:rPr kumimoji="0" lang="ar-TN" sz="2400" b="1" kern="1200" dirty="0" smtClean="0">
                          <a:solidFill>
                            <a:schemeClr val="lt1"/>
                          </a:solidFill>
                          <a:latin typeface="+mn-lt"/>
                          <a:ea typeface="+mn-ea"/>
                          <a:cs typeface="+mn-cs"/>
                        </a:rPr>
                        <a:t/>
                      </a:r>
                      <a:br>
                        <a:rPr kumimoji="0" lang="ar-TN" sz="2400" b="1" kern="1200" dirty="0" smtClean="0">
                          <a:solidFill>
                            <a:schemeClr val="lt1"/>
                          </a:solidFill>
                          <a:latin typeface="+mn-lt"/>
                          <a:ea typeface="+mn-ea"/>
                          <a:cs typeface="+mn-cs"/>
                        </a:rPr>
                      </a:br>
                      <a:r>
                        <a:rPr kumimoji="0" lang="ar-TN" sz="2400" b="1" kern="1200" dirty="0" smtClean="0">
                          <a:solidFill>
                            <a:schemeClr val="lt1"/>
                          </a:solidFill>
                          <a:latin typeface="+mn-lt"/>
                          <a:ea typeface="+mn-ea"/>
                          <a:cs typeface="+mn-cs"/>
                        </a:rPr>
                        <a:t>و ينطوي ضمنا على </a:t>
                      </a:r>
                      <a:r>
                        <a:rPr kumimoji="0" lang="ar-TN" sz="2400" b="1" kern="1200" dirty="0" smtClean="0">
                          <a:solidFill>
                            <a:schemeClr val="tx1"/>
                          </a:solidFill>
                          <a:latin typeface="+mn-lt"/>
                          <a:ea typeface="+mn-ea"/>
                          <a:cs typeface="+mn-cs"/>
                        </a:rPr>
                        <a:t>حوار بين شخصيتين</a:t>
                      </a:r>
                      <a:r>
                        <a:rPr kumimoji="0" lang="ar-TN" sz="2400" b="1" kern="1200" dirty="0" smtClean="0">
                          <a:solidFill>
                            <a:schemeClr val="lt1"/>
                          </a:solidFill>
                          <a:latin typeface="+mn-lt"/>
                          <a:ea typeface="+mn-ea"/>
                          <a:cs typeface="+mn-cs"/>
                        </a:rPr>
                        <a:t>، حتى لو كانا في مكانين مختلفين. </a:t>
                      </a:r>
                      <a:br>
                        <a:rPr kumimoji="0" lang="ar-TN" sz="2400" b="1" kern="1200" dirty="0" smtClean="0">
                          <a:solidFill>
                            <a:schemeClr val="lt1"/>
                          </a:solidFill>
                          <a:latin typeface="+mn-lt"/>
                          <a:ea typeface="+mn-ea"/>
                          <a:cs typeface="+mn-cs"/>
                        </a:rPr>
                      </a:br>
                      <a:r>
                        <a:rPr kumimoji="0" lang="ar-TN" sz="2400" b="1" kern="1200" dirty="0" smtClean="0">
                          <a:solidFill>
                            <a:schemeClr val="lt1"/>
                          </a:solidFill>
                          <a:latin typeface="+mn-lt"/>
                          <a:ea typeface="+mn-ea"/>
                          <a:cs typeface="+mn-cs"/>
                        </a:rPr>
                        <a:t>    وهي تحتاج إلى </a:t>
                      </a:r>
                      <a:r>
                        <a:rPr kumimoji="0" lang="ar-TN" sz="2400" b="1" kern="1200" dirty="0" smtClean="0">
                          <a:solidFill>
                            <a:schemeClr val="tx1"/>
                          </a:solidFill>
                          <a:latin typeface="+mn-lt"/>
                          <a:ea typeface="+mn-ea"/>
                          <a:cs typeface="+mn-cs"/>
                        </a:rPr>
                        <a:t>عرض وتصميم خاص </a:t>
                      </a:r>
                      <a:r>
                        <a:rPr kumimoji="0" lang="ar-TN" sz="2400" b="1" kern="1200" dirty="0" smtClean="0">
                          <a:solidFill>
                            <a:schemeClr val="lt1"/>
                          </a:solidFill>
                          <a:latin typeface="+mn-lt"/>
                          <a:ea typeface="+mn-ea"/>
                          <a:cs typeface="+mn-cs"/>
                        </a:rPr>
                        <a:t>: التاريخ ،الصدر، صيغة الكياسة أو المجاملة ، والتوقيع ، </a:t>
                      </a:r>
                      <a:r>
                        <a:rPr kumimoji="0" lang="ar-TN" sz="2400" b="1" kern="1200" dirty="0" err="1" smtClean="0">
                          <a:solidFill>
                            <a:schemeClr val="lt1"/>
                          </a:solidFill>
                          <a:latin typeface="+mn-lt"/>
                          <a:ea typeface="+mn-ea"/>
                          <a:cs typeface="+mn-cs"/>
                        </a:rPr>
                        <a:t>و</a:t>
                      </a:r>
                      <a:r>
                        <a:rPr kumimoji="0" lang="ar-TN" sz="2400" b="1" kern="1200" dirty="0" smtClean="0">
                          <a:solidFill>
                            <a:schemeClr val="lt1"/>
                          </a:solidFill>
                          <a:latin typeface="+mn-lt"/>
                          <a:ea typeface="+mn-ea"/>
                          <a:cs typeface="+mn-cs"/>
                        </a:rPr>
                        <a:t> </a:t>
                      </a:r>
                      <a:r>
                        <a:rPr kumimoji="0" lang="ar-TN" sz="2400" b="1" kern="1200" dirty="0" err="1" smtClean="0">
                          <a:solidFill>
                            <a:schemeClr val="lt1"/>
                          </a:solidFill>
                          <a:latin typeface="+mn-lt"/>
                          <a:ea typeface="+mn-ea"/>
                          <a:cs typeface="+mn-cs"/>
                        </a:rPr>
                        <a:t>بياضات</a:t>
                      </a:r>
                      <a:r>
                        <a:rPr kumimoji="0" lang="ar-TN" sz="2400" b="1" kern="1200" dirty="0" smtClean="0">
                          <a:solidFill>
                            <a:schemeClr val="lt1"/>
                          </a:solidFill>
                          <a:latin typeface="+mn-lt"/>
                          <a:ea typeface="+mn-ea"/>
                          <a:cs typeface="+mn-cs"/>
                        </a:rPr>
                        <a:t> تحديد الفقرات ، </a:t>
                      </a:r>
                      <a:r>
                        <a:rPr kumimoji="0" lang="ar-TN" sz="2400" b="1" kern="1200" dirty="0" err="1" smtClean="0">
                          <a:solidFill>
                            <a:schemeClr val="lt1"/>
                          </a:solidFill>
                          <a:latin typeface="+mn-lt"/>
                          <a:ea typeface="+mn-ea"/>
                          <a:cs typeface="+mn-cs"/>
                        </a:rPr>
                        <a:t>و</a:t>
                      </a:r>
                      <a:r>
                        <a:rPr kumimoji="0" lang="ar-TN" sz="2400" b="1" kern="1200" dirty="0" smtClean="0">
                          <a:solidFill>
                            <a:schemeClr val="lt1"/>
                          </a:solidFill>
                          <a:latin typeface="+mn-lt"/>
                          <a:ea typeface="+mn-ea"/>
                          <a:cs typeface="+mn-cs"/>
                        </a:rPr>
                        <a:t> الإبراز، وعلامات الترقيم</a:t>
                      </a:r>
                      <a:r>
                        <a:rPr kumimoji="0" lang="ar-SA" sz="2400" b="1" kern="1200" dirty="0" smtClean="0">
                          <a:solidFill>
                            <a:schemeClr val="lt1"/>
                          </a:solidFill>
                          <a:latin typeface="+mn-lt"/>
                          <a:ea typeface="+mn-ea"/>
                          <a:cs typeface="+mn-cs"/>
                        </a:rPr>
                        <a:t>. </a:t>
                      </a:r>
                      <a:br>
                        <a:rPr kumimoji="0" lang="ar-SA" sz="2400" b="1" kern="1200" dirty="0" smtClean="0">
                          <a:solidFill>
                            <a:schemeClr val="lt1"/>
                          </a:solidFill>
                          <a:latin typeface="+mn-lt"/>
                          <a:ea typeface="+mn-ea"/>
                          <a:cs typeface="+mn-cs"/>
                        </a:rPr>
                      </a:br>
                      <a:r>
                        <a:rPr kumimoji="0" lang="ar-SA" sz="2400" b="1" kern="1200" dirty="0" smtClean="0">
                          <a:solidFill>
                            <a:schemeClr val="lt1"/>
                          </a:solidFill>
                          <a:latin typeface="+mn-lt"/>
                          <a:ea typeface="+mn-ea"/>
                          <a:cs typeface="+mn-cs"/>
                        </a:rPr>
                        <a:t>  كما يلعب  اختيار </a:t>
                      </a:r>
                      <a:r>
                        <a:rPr kumimoji="0" lang="ar-TN" sz="2400" b="1" kern="1200" dirty="0" err="1" smtClean="0">
                          <a:solidFill>
                            <a:schemeClr val="lt1"/>
                          </a:solidFill>
                          <a:latin typeface="+mn-lt"/>
                          <a:ea typeface="+mn-ea"/>
                          <a:cs typeface="+mn-cs"/>
                        </a:rPr>
                        <a:t>ال</a:t>
                      </a:r>
                      <a:r>
                        <a:rPr kumimoji="0" lang="ar-SA" sz="2400" b="1" kern="1200" dirty="0" smtClean="0">
                          <a:solidFill>
                            <a:schemeClr val="lt1"/>
                          </a:solidFill>
                          <a:latin typeface="+mn-lt"/>
                          <a:ea typeface="+mn-ea"/>
                          <a:cs typeface="+mn-cs"/>
                        </a:rPr>
                        <a:t>موضوع </a:t>
                      </a:r>
                      <a:r>
                        <a:rPr kumimoji="0" lang="ar-TN" sz="2400" b="1" kern="1200" dirty="0" smtClean="0">
                          <a:solidFill>
                            <a:schemeClr val="lt1"/>
                          </a:solidFill>
                          <a:latin typeface="+mn-lt"/>
                          <a:ea typeface="+mn-ea"/>
                          <a:cs typeface="+mn-cs"/>
                        </a:rPr>
                        <a:t>و</a:t>
                      </a:r>
                      <a:r>
                        <a:rPr kumimoji="0" lang="ar-SA" sz="2400" b="1" kern="1200" dirty="0" smtClean="0">
                          <a:solidFill>
                            <a:schemeClr val="lt1"/>
                          </a:solidFill>
                          <a:latin typeface="+mn-lt"/>
                          <a:ea typeface="+mn-ea"/>
                          <a:cs typeface="+mn-cs"/>
                        </a:rPr>
                        <a:t> وضعية كل من المتلقي والمرسل دورا في تحديد طبيعة الرسالة التي تضمّنها الخطاب. </a:t>
                      </a:r>
                      <a:endParaRPr lang="ar-TN" sz="2400" baseline="0" dirty="0" smtClean="0">
                        <a:latin typeface="Comic Sans MS" pitchFamily="66" charset="0"/>
                        <a:ea typeface="Calibri"/>
                        <a:cs typeface="AF_Unizah" pitchFamily="2" charset="-78"/>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928670"/>
            <a:ext cx="9144000" cy="5929330"/>
          </a:xfrm>
        </p:spPr>
        <p:style>
          <a:lnRef idx="3">
            <a:schemeClr val="lt1"/>
          </a:lnRef>
          <a:fillRef idx="1">
            <a:schemeClr val="accent1"/>
          </a:fillRef>
          <a:effectRef idx="1">
            <a:schemeClr val="accent1"/>
          </a:effectRef>
          <a:fontRef idx="minor">
            <a:schemeClr val="lt1"/>
          </a:fontRef>
        </p:style>
        <p:txBody>
          <a:bodyPr/>
          <a:lstStyle/>
          <a:p>
            <a:pPr algn="r">
              <a:buNone/>
            </a:pPr>
            <a:endParaRPr lang="fr-FR" dirty="0"/>
          </a:p>
        </p:txBody>
      </p:sp>
      <p:graphicFrame>
        <p:nvGraphicFramePr>
          <p:cNvPr id="7" name="Tableau 6"/>
          <p:cNvGraphicFramePr>
            <a:graphicFrameLocks noGrp="1"/>
          </p:cNvGraphicFramePr>
          <p:nvPr/>
        </p:nvGraphicFramePr>
        <p:xfrm>
          <a:off x="0" y="928670"/>
          <a:ext cx="9144000" cy="5929330"/>
        </p:xfrm>
        <a:graphic>
          <a:graphicData uri="http://schemas.openxmlformats.org/drawingml/2006/table">
            <a:tbl>
              <a:tblPr firstRow="1" bandRow="1">
                <a:tableStyleId>{5C22544A-7EE6-4342-B048-85BDC9FD1C3A}</a:tableStyleId>
              </a:tblPr>
              <a:tblGrid>
                <a:gridCol w="160422"/>
                <a:gridCol w="8983578"/>
              </a:tblGrid>
              <a:tr h="5929330">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r" rtl="1">
                        <a:lnSpc>
                          <a:spcPct val="115000"/>
                        </a:lnSpc>
                        <a:spcAft>
                          <a:spcPts val="0"/>
                        </a:spcAft>
                        <a:buFont typeface="Symbol"/>
                        <a:buChar char=""/>
                        <a:tabLst>
                          <a:tab pos="167640" algn="l"/>
                        </a:tabLst>
                      </a:pPr>
                      <a:r>
                        <a:rPr kumimoji="0" lang="ar-TN" sz="2800" b="1" u="sng" kern="1200" dirty="0" smtClean="0">
                          <a:solidFill>
                            <a:srgbClr val="FFFF00"/>
                          </a:solidFill>
                          <a:latin typeface="+mn-lt"/>
                          <a:ea typeface="+mn-ea"/>
                          <a:cs typeface="+mn-cs"/>
                        </a:rPr>
                        <a:t>1- الرسالة باعتبار رتبتها في الإرسال:</a:t>
                      </a:r>
                      <a:br>
                        <a:rPr kumimoji="0" lang="ar-TN" sz="2800" b="1" u="sng" kern="1200" dirty="0" smtClean="0">
                          <a:solidFill>
                            <a:srgbClr val="FFFF00"/>
                          </a:solidFill>
                          <a:latin typeface="+mn-lt"/>
                          <a:ea typeface="+mn-ea"/>
                          <a:cs typeface="+mn-cs"/>
                        </a:rPr>
                      </a:br>
                      <a:r>
                        <a:rPr kumimoji="0" lang="ar-TN" sz="2800" b="1" kern="1200" dirty="0" smtClean="0">
                          <a:solidFill>
                            <a:schemeClr val="lt1"/>
                          </a:solidFill>
                          <a:latin typeface="+mn-lt"/>
                          <a:ea typeface="+mn-ea"/>
                          <a:cs typeface="+mn-cs"/>
                        </a:rPr>
                        <a:t>؛</a:t>
                      </a:r>
                      <a:r>
                        <a:rPr kumimoji="0" lang="ar-TN" sz="2800" b="1" kern="1200" dirty="0" smtClean="0">
                          <a:solidFill>
                            <a:schemeClr val="tx1"/>
                          </a:solidFill>
                          <a:latin typeface="+mn-lt"/>
                          <a:ea typeface="+mn-ea"/>
                          <a:cs typeface="+mn-cs"/>
                        </a:rPr>
                        <a:t>فالرسالة الأولى تسمّى ابتداء</a:t>
                      </a:r>
                      <a:r>
                        <a:rPr kumimoji="0" lang="ar-TN" sz="2800" b="1" kern="1200" dirty="0" smtClean="0">
                          <a:solidFill>
                            <a:schemeClr val="lt1"/>
                          </a:solidFill>
                          <a:latin typeface="+mn-lt"/>
                          <a:ea typeface="+mn-ea"/>
                          <a:cs typeface="+mn-cs"/>
                        </a:rPr>
                        <a:t>(مثالها رسالة خليفة إلى قاضيه </a:t>
                      </a:r>
                      <a:r>
                        <a:rPr kumimoji="0" lang="ar-TN" sz="2800" b="1" kern="1200" dirty="0" err="1" smtClean="0">
                          <a:solidFill>
                            <a:schemeClr val="lt1"/>
                          </a:solidFill>
                          <a:latin typeface="+mn-lt"/>
                          <a:ea typeface="+mn-ea"/>
                          <a:cs typeface="+mn-cs"/>
                        </a:rPr>
                        <a:t>ص</a:t>
                      </a:r>
                      <a:r>
                        <a:rPr kumimoji="0" lang="ar-TN" sz="2800" b="1" kern="1200" dirty="0" smtClean="0">
                          <a:solidFill>
                            <a:schemeClr val="lt1"/>
                          </a:solidFill>
                          <a:latin typeface="+mn-lt"/>
                          <a:ea typeface="+mn-ea"/>
                          <a:cs typeface="+mn-cs"/>
                        </a:rPr>
                        <a:t> 285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مسؤولية الشباب </a:t>
                      </a:r>
                      <a:r>
                        <a:rPr kumimoji="0" lang="ar-TN" sz="2800" b="1" kern="1200" dirty="0" err="1" smtClean="0">
                          <a:solidFill>
                            <a:schemeClr val="lt1"/>
                          </a:solidFill>
                          <a:latin typeface="+mn-lt"/>
                          <a:ea typeface="+mn-ea"/>
                          <a:cs typeface="+mn-cs"/>
                        </a:rPr>
                        <a:t>ص</a:t>
                      </a:r>
                      <a:r>
                        <a:rPr kumimoji="0" lang="ar-TN" sz="2800" b="1" kern="1200" dirty="0" smtClean="0">
                          <a:solidFill>
                            <a:schemeClr val="lt1"/>
                          </a:solidFill>
                          <a:latin typeface="+mn-lt"/>
                          <a:ea typeface="+mn-ea"/>
                          <a:cs typeface="+mn-cs"/>
                        </a:rPr>
                        <a:t> 290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صداقة أديبين ص299) </a:t>
                      </a:r>
                      <a:br>
                        <a:rPr kumimoji="0" lang="ar-TN" sz="2800" b="1" kern="1200" dirty="0" smtClean="0">
                          <a:solidFill>
                            <a:schemeClr val="lt1"/>
                          </a:solidFill>
                          <a:latin typeface="+mn-lt"/>
                          <a:ea typeface="+mn-ea"/>
                          <a:cs typeface="+mn-cs"/>
                        </a:rPr>
                      </a:b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أمّا </a:t>
                      </a:r>
                      <a:r>
                        <a:rPr kumimoji="0" lang="ar-TN" sz="2800" b="1" kern="1200" dirty="0" smtClean="0">
                          <a:solidFill>
                            <a:schemeClr val="tx1"/>
                          </a:solidFill>
                          <a:latin typeface="+mn-lt"/>
                          <a:ea typeface="+mn-ea"/>
                          <a:cs typeface="+mn-cs"/>
                        </a:rPr>
                        <a:t>الردّ عليها فيسمّى جوابا</a:t>
                      </a:r>
                      <a:r>
                        <a:rPr kumimoji="0" lang="ar-TN" sz="2800" b="1" kern="1200" dirty="0" smtClean="0">
                          <a:solidFill>
                            <a:schemeClr val="lt1"/>
                          </a:solidFill>
                          <a:latin typeface="+mn-lt"/>
                          <a:ea typeface="+mn-ea"/>
                          <a:cs typeface="+mn-cs"/>
                        </a:rPr>
                        <a:t>(و مثاله مقطوعة</a:t>
                      </a:r>
                      <a:r>
                        <a:rPr kumimoji="0" lang="ar-TN" sz="2800" b="1" kern="1200" baseline="0" dirty="0" smtClean="0">
                          <a:solidFill>
                            <a:schemeClr val="lt1"/>
                          </a:solidFill>
                          <a:latin typeface="+mn-lt"/>
                          <a:ea typeface="+mn-ea"/>
                          <a:cs typeface="+mn-cs"/>
                        </a:rPr>
                        <a:t> </a:t>
                      </a:r>
                      <a:r>
                        <a:rPr kumimoji="0" lang="ar-TN" sz="2800" b="1" kern="1200" dirty="0" smtClean="0">
                          <a:solidFill>
                            <a:schemeClr val="lt1"/>
                          </a:solidFill>
                          <a:latin typeface="+mn-lt"/>
                          <a:ea typeface="+mn-ea"/>
                          <a:cs typeface="+mn-cs"/>
                        </a:rPr>
                        <a:t>أتاني كتاب </a:t>
                      </a:r>
                      <a:r>
                        <a:rPr kumimoji="0" lang="ar-TN" sz="2800" b="1" kern="1200" dirty="0" err="1" smtClean="0">
                          <a:solidFill>
                            <a:schemeClr val="lt1"/>
                          </a:solidFill>
                          <a:latin typeface="+mn-lt"/>
                          <a:ea typeface="+mn-ea"/>
                          <a:cs typeface="+mn-cs"/>
                        </a:rPr>
                        <a:t>ص</a:t>
                      </a:r>
                      <a:r>
                        <a:rPr kumimoji="0" lang="ar-TN" sz="2800" b="1" kern="1200" dirty="0" smtClean="0">
                          <a:solidFill>
                            <a:schemeClr val="lt1"/>
                          </a:solidFill>
                          <a:latin typeface="+mn-lt"/>
                          <a:ea typeface="+mn-ea"/>
                          <a:cs typeface="+mn-cs"/>
                        </a:rPr>
                        <a:t> 295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نص نور الدين صمود </a:t>
                      </a:r>
                      <a:r>
                        <a:rPr kumimoji="0" lang="ar-TN" sz="2800" b="1" kern="1200" dirty="0" err="1" smtClean="0">
                          <a:solidFill>
                            <a:schemeClr val="lt1"/>
                          </a:solidFill>
                          <a:latin typeface="+mn-lt"/>
                          <a:ea typeface="+mn-ea"/>
                          <a:cs typeface="+mn-cs"/>
                        </a:rPr>
                        <a:t>ص</a:t>
                      </a:r>
                      <a:r>
                        <a:rPr kumimoji="0" lang="ar-TN" sz="2800" b="1" kern="1200" dirty="0" smtClean="0">
                          <a:solidFill>
                            <a:schemeClr val="lt1"/>
                          </a:solidFill>
                          <a:latin typeface="+mn-lt"/>
                          <a:ea typeface="+mn-ea"/>
                          <a:cs typeface="+mn-cs"/>
                        </a:rPr>
                        <a:t> 293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إن كانت</a:t>
                      </a:r>
                      <a:r>
                        <a:rPr kumimoji="0" lang="ar-TN" sz="2800" b="1" kern="1200" baseline="0" dirty="0" smtClean="0">
                          <a:solidFill>
                            <a:schemeClr val="lt1"/>
                          </a:solidFill>
                          <a:latin typeface="+mn-lt"/>
                          <a:ea typeface="+mn-ea"/>
                          <a:cs typeface="+mn-cs"/>
                        </a:rPr>
                        <a:t> رسالة الابتداء من نوع خاص هي الكلمات </a:t>
                      </a:r>
                      <a:r>
                        <a:rPr kumimoji="0" lang="ar-TN" sz="2800" b="1" kern="1200" baseline="0" dirty="0" err="1" smtClean="0">
                          <a:solidFill>
                            <a:schemeClr val="lt1"/>
                          </a:solidFill>
                          <a:latin typeface="+mn-lt"/>
                          <a:ea typeface="+mn-ea"/>
                          <a:cs typeface="+mn-cs"/>
                        </a:rPr>
                        <a:t>و</a:t>
                      </a:r>
                      <a:r>
                        <a:rPr kumimoji="0" lang="ar-TN" sz="2800" b="1" kern="1200" baseline="0" dirty="0" smtClean="0">
                          <a:solidFill>
                            <a:schemeClr val="lt1"/>
                          </a:solidFill>
                          <a:latin typeface="+mn-lt"/>
                          <a:ea typeface="+mn-ea"/>
                          <a:cs typeface="+mn-cs"/>
                        </a:rPr>
                        <a:t> العطور </a:t>
                      </a:r>
                      <a:r>
                        <a:rPr kumimoji="0" lang="ar-TN" sz="2800" b="1" kern="1200" baseline="0" dirty="0" err="1" smtClean="0">
                          <a:solidFill>
                            <a:schemeClr val="lt1"/>
                          </a:solidFill>
                          <a:latin typeface="+mn-lt"/>
                          <a:ea typeface="+mn-ea"/>
                          <a:cs typeface="+mn-cs"/>
                        </a:rPr>
                        <a:t>و</a:t>
                      </a:r>
                      <a:r>
                        <a:rPr kumimoji="0" lang="ar-TN" sz="2800" b="1" kern="1200" baseline="0" dirty="0" smtClean="0">
                          <a:solidFill>
                            <a:schemeClr val="lt1"/>
                          </a:solidFill>
                          <a:latin typeface="+mn-lt"/>
                          <a:ea typeface="+mn-ea"/>
                          <a:cs typeface="+mn-cs"/>
                        </a:rPr>
                        <a:t> غيرها)</a:t>
                      </a:r>
                      <a:br>
                        <a:rPr kumimoji="0" lang="ar-TN" sz="2800" b="1" kern="1200" baseline="0" dirty="0" smtClean="0">
                          <a:solidFill>
                            <a:schemeClr val="lt1"/>
                          </a:solidFill>
                          <a:latin typeface="+mn-lt"/>
                          <a:ea typeface="+mn-ea"/>
                          <a:cs typeface="+mn-cs"/>
                        </a:rPr>
                      </a:br>
                      <a:r>
                        <a:rPr kumimoji="0" lang="ar-TN" sz="2800" b="1" kern="1200" dirty="0" smtClean="0">
                          <a:solidFill>
                            <a:schemeClr val="lt1"/>
                          </a:solidFill>
                          <a:latin typeface="+mn-lt"/>
                          <a:ea typeface="+mn-ea"/>
                          <a:cs typeface="+mn-cs"/>
                        </a:rPr>
                        <a:t> و أمّا </a:t>
                      </a:r>
                      <a:r>
                        <a:rPr kumimoji="0" lang="ar-TN" sz="2800" b="1" kern="1200" dirty="0" smtClean="0">
                          <a:solidFill>
                            <a:schemeClr val="tx1"/>
                          </a:solidFill>
                          <a:latin typeface="+mn-lt"/>
                          <a:ea typeface="+mn-ea"/>
                          <a:cs typeface="+mn-cs"/>
                        </a:rPr>
                        <a:t>إعادة الكتابة فتُسمّى استئنافا</a:t>
                      </a:r>
                      <a:r>
                        <a:rPr kumimoji="0" lang="ar-TN" sz="2800" b="1" kern="1200" dirty="0" smtClean="0">
                          <a:solidFill>
                            <a:schemeClr val="lt1"/>
                          </a:solidFill>
                          <a:latin typeface="+mn-lt"/>
                          <a:ea typeface="+mn-ea"/>
                          <a:cs typeface="+mn-cs"/>
                        </a:rPr>
                        <a:t>( مثالها رسالة سهل بن هارون ص283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بين الشرق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الغرب ص296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a:t>
                      </a:r>
                      <a:r>
                        <a:rPr kumimoji="0" lang="ar-TN" sz="2800" b="1" kern="1200" dirty="0" err="1" smtClean="0">
                          <a:solidFill>
                            <a:schemeClr val="lt1"/>
                          </a:solidFill>
                          <a:latin typeface="+mn-lt"/>
                          <a:ea typeface="+mn-ea"/>
                          <a:cs typeface="+mn-cs"/>
                        </a:rPr>
                        <a:t>الشابي</a:t>
                      </a:r>
                      <a:r>
                        <a:rPr kumimoji="0" lang="ar-TN" sz="2800" b="1" kern="1200" dirty="0" smtClean="0">
                          <a:solidFill>
                            <a:schemeClr val="lt1"/>
                          </a:solidFill>
                          <a:latin typeface="+mn-lt"/>
                          <a:ea typeface="+mn-ea"/>
                          <a:cs typeface="+mn-cs"/>
                        </a:rPr>
                        <a:t> يخاطب </a:t>
                      </a:r>
                      <a:r>
                        <a:rPr kumimoji="0" lang="ar-TN" sz="2800" b="1" kern="1200" dirty="0" err="1" smtClean="0">
                          <a:solidFill>
                            <a:schemeClr val="lt1"/>
                          </a:solidFill>
                          <a:latin typeface="+mn-lt"/>
                          <a:ea typeface="+mn-ea"/>
                          <a:cs typeface="+mn-cs"/>
                        </a:rPr>
                        <a:t>الحليوي</a:t>
                      </a:r>
                      <a:r>
                        <a:rPr kumimoji="0" lang="ar-TN" sz="2800" b="1" kern="1200" dirty="0" smtClean="0">
                          <a:solidFill>
                            <a:schemeClr val="lt1"/>
                          </a:solidFill>
                          <a:latin typeface="+mn-lt"/>
                          <a:ea typeface="+mn-ea"/>
                          <a:cs typeface="+mn-cs"/>
                        </a:rPr>
                        <a:t> ص 3001).</a:t>
                      </a:r>
                      <a:endParaRPr lang="ar-TN" sz="2800" baseline="0" dirty="0" smtClean="0">
                        <a:latin typeface="Comic Sans MS" pitchFamily="66" charset="0"/>
                        <a:ea typeface="Calibri"/>
                        <a:cs typeface="AF_Unizah" pitchFamily="2" charset="-78"/>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r>
              <a:rPr lang="ar-TN" dirty="0" smtClean="0"/>
              <a:t/>
            </a:r>
            <a:br>
              <a:rPr lang="ar-TN" dirty="0" smtClean="0"/>
            </a:br>
            <a:endParaRPr lang="fr-FR" dirty="0"/>
          </a:p>
        </p:txBody>
      </p:sp>
      <p:graphicFrame>
        <p:nvGraphicFramePr>
          <p:cNvPr id="7" name="Tableau 6"/>
          <p:cNvGraphicFramePr>
            <a:graphicFrameLocks noGrp="1"/>
          </p:cNvGraphicFramePr>
          <p:nvPr/>
        </p:nvGraphicFramePr>
        <p:xfrm>
          <a:off x="0" y="1071546"/>
          <a:ext cx="9144000" cy="5786454"/>
        </p:xfrm>
        <a:graphic>
          <a:graphicData uri="http://schemas.openxmlformats.org/drawingml/2006/table">
            <a:tbl>
              <a:tblPr firstRow="1" bandRow="1">
                <a:tableStyleId>{5C22544A-7EE6-4342-B048-85BDC9FD1C3A}</a:tableStyleId>
              </a:tblPr>
              <a:tblGrid>
                <a:gridCol w="160421"/>
                <a:gridCol w="8983579"/>
              </a:tblGrid>
              <a:tr h="5786454">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r" rtl="1">
                        <a:lnSpc>
                          <a:spcPct val="115000"/>
                        </a:lnSpc>
                        <a:spcAft>
                          <a:spcPts val="0"/>
                        </a:spcAft>
                        <a:buFont typeface="Symbol"/>
                        <a:buChar char=""/>
                        <a:tabLst>
                          <a:tab pos="167640" algn="l"/>
                        </a:tabLst>
                      </a:pPr>
                      <a:r>
                        <a:rPr kumimoji="0" lang="ar-TN" sz="2800" b="1" u="sng" kern="1200" dirty="0" smtClean="0">
                          <a:solidFill>
                            <a:srgbClr val="FFFF00"/>
                          </a:solidFill>
                          <a:latin typeface="+mn-lt"/>
                          <a:ea typeface="+mn-ea"/>
                          <a:cs typeface="+mn-cs"/>
                        </a:rPr>
                        <a:t>2- الرسالة باعتبار طبيعة الخطاب الشفوي </a:t>
                      </a:r>
                      <a:r>
                        <a:rPr kumimoji="0" lang="ar-TN" sz="2800" b="1" u="sng" kern="1200" dirty="0" err="1" smtClean="0">
                          <a:solidFill>
                            <a:srgbClr val="FFFF00"/>
                          </a:solidFill>
                          <a:latin typeface="+mn-lt"/>
                          <a:ea typeface="+mn-ea"/>
                          <a:cs typeface="+mn-cs"/>
                        </a:rPr>
                        <a:t>و</a:t>
                      </a:r>
                      <a:r>
                        <a:rPr kumimoji="0" lang="ar-TN" sz="2800" b="1" u="sng" kern="1200" dirty="0" smtClean="0">
                          <a:solidFill>
                            <a:srgbClr val="FFFF00"/>
                          </a:solidFill>
                          <a:latin typeface="+mn-lt"/>
                          <a:ea typeface="+mn-ea"/>
                          <a:cs typeface="+mn-cs"/>
                        </a:rPr>
                        <a:t> المكتوب: </a:t>
                      </a:r>
                      <a:r>
                        <a:rPr kumimoji="0" lang="ar-TN" sz="2800" b="1" kern="1200" dirty="0" smtClean="0">
                          <a:solidFill>
                            <a:schemeClr val="lt1"/>
                          </a:solidFill>
                          <a:latin typeface="+mn-lt"/>
                          <a:ea typeface="+mn-ea"/>
                          <a:cs typeface="+mn-cs"/>
                        </a:rPr>
                        <a:t> </a:t>
                      </a:r>
                      <a:br>
                        <a:rPr kumimoji="0" lang="ar-TN" sz="2800" b="1" kern="1200" dirty="0" smtClean="0">
                          <a:solidFill>
                            <a:schemeClr val="lt1"/>
                          </a:solidFill>
                          <a:latin typeface="+mn-lt"/>
                          <a:ea typeface="+mn-ea"/>
                          <a:cs typeface="+mn-cs"/>
                        </a:rPr>
                      </a:br>
                      <a:r>
                        <a:rPr kumimoji="0" lang="ar-TN" sz="2800" b="1" kern="1200" dirty="0" smtClean="0">
                          <a:solidFill>
                            <a:schemeClr val="lt1"/>
                          </a:solidFill>
                          <a:latin typeface="+mn-lt"/>
                          <a:ea typeface="+mn-ea"/>
                          <a:cs typeface="+mn-cs"/>
                        </a:rPr>
                        <a:t>: فإذا نقل محتواها الإخباري </a:t>
                      </a:r>
                      <a:r>
                        <a:rPr kumimoji="0" lang="ar-TN" sz="2800" b="1" kern="1200" dirty="0" smtClean="0">
                          <a:solidFill>
                            <a:schemeClr val="tx1"/>
                          </a:solidFill>
                          <a:latin typeface="+mn-lt"/>
                          <a:ea typeface="+mn-ea"/>
                          <a:cs typeface="+mn-cs"/>
                        </a:rPr>
                        <a:t>مشافهة  سمّيت </a:t>
                      </a:r>
                      <a:r>
                        <a:rPr kumimoji="0" lang="ar-TN" sz="2800" b="1" kern="1200" dirty="0" err="1" smtClean="0">
                          <a:solidFill>
                            <a:schemeClr val="tx1"/>
                          </a:solidFill>
                          <a:latin typeface="+mn-lt"/>
                          <a:ea typeface="+mn-ea"/>
                          <a:cs typeface="+mn-cs"/>
                        </a:rPr>
                        <a:t>مألكة</a:t>
                      </a:r>
                      <a:r>
                        <a:rPr kumimoji="0" lang="ar-TN" sz="2800" b="1" kern="1200" dirty="0" smtClean="0">
                          <a:solidFill>
                            <a:schemeClr val="tx1"/>
                          </a:solidFill>
                          <a:latin typeface="+mn-lt"/>
                          <a:ea typeface="+mn-ea"/>
                          <a:cs typeface="+mn-cs"/>
                        </a:rPr>
                        <a:t> و </a:t>
                      </a:r>
                      <a:r>
                        <a:rPr kumimoji="0" lang="ar-TN" sz="2800" b="1" kern="1200" dirty="0" err="1" smtClean="0">
                          <a:solidFill>
                            <a:schemeClr val="tx1"/>
                          </a:solidFill>
                          <a:latin typeface="+mn-lt"/>
                          <a:ea typeface="+mn-ea"/>
                          <a:cs typeface="+mn-cs"/>
                        </a:rPr>
                        <a:t>ألوكة</a:t>
                      </a:r>
                      <a:r>
                        <a:rPr kumimoji="0" lang="ar-TN" sz="2800" b="1" kern="1200" dirty="0" smtClean="0">
                          <a:solidFill>
                            <a:schemeClr val="tx1"/>
                          </a:solidFill>
                          <a:latin typeface="+mn-lt"/>
                          <a:ea typeface="+mn-ea"/>
                          <a:cs typeface="+mn-cs"/>
                        </a:rPr>
                        <a:t> </a:t>
                      </a:r>
                      <a:r>
                        <a:rPr kumimoji="0" lang="ar-TN" sz="2800" b="1" kern="1200" dirty="0" smtClean="0">
                          <a:solidFill>
                            <a:schemeClr val="lt1"/>
                          </a:solidFill>
                          <a:latin typeface="+mn-lt"/>
                          <a:ea typeface="+mn-ea"/>
                          <a:cs typeface="+mn-cs"/>
                        </a:rPr>
                        <a:t>و إن كانت </a:t>
                      </a:r>
                      <a:r>
                        <a:rPr kumimoji="0" lang="ar-TN" sz="2800" b="1" kern="1200" dirty="0" smtClean="0">
                          <a:solidFill>
                            <a:schemeClr val="tx1"/>
                          </a:solidFill>
                          <a:latin typeface="+mn-lt"/>
                          <a:ea typeface="+mn-ea"/>
                          <a:cs typeface="+mn-cs"/>
                        </a:rPr>
                        <a:t>مكتوبة سمّيت كتابا </a:t>
                      </a:r>
                      <a:r>
                        <a:rPr kumimoji="0" lang="ar-TN" sz="2800" b="1" kern="1200" dirty="0" smtClean="0">
                          <a:solidFill>
                            <a:schemeClr val="lt1"/>
                          </a:solidFill>
                          <a:latin typeface="+mn-lt"/>
                          <a:ea typeface="+mn-ea"/>
                          <a:cs typeface="+mn-cs"/>
                        </a:rPr>
                        <a:t>. و يدقق ابن رمضان حين يقول  </a:t>
                      </a:r>
                      <a:r>
                        <a:rPr kumimoji="0" lang="ar-TN" sz="2800" b="1" kern="1200" dirty="0" err="1" smtClean="0">
                          <a:solidFill>
                            <a:schemeClr val="lt1"/>
                          </a:solidFill>
                          <a:latin typeface="+mn-lt"/>
                          <a:ea typeface="+mn-ea"/>
                          <a:cs typeface="+mn-cs"/>
                        </a:rPr>
                        <a:t>ص</a:t>
                      </a:r>
                      <a:r>
                        <a:rPr kumimoji="0" lang="ar-TN" sz="2800" b="1" kern="1200" dirty="0" smtClean="0">
                          <a:solidFill>
                            <a:schemeClr val="lt1"/>
                          </a:solidFill>
                          <a:latin typeface="+mn-lt"/>
                          <a:ea typeface="+mn-ea"/>
                          <a:cs typeface="+mn-cs"/>
                        </a:rPr>
                        <a:t> 100 :"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يمكن للرسول أن يعوض المرسل في صياغة الرسالة, أمّا الكتاب فهو يحيلنا على الجانب المادي من عمليّة الإرسال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هو محتوى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شكل”</a:t>
                      </a:r>
                      <a:br>
                        <a:rPr kumimoji="0" lang="ar-TN" sz="2800" b="1" kern="1200" dirty="0" smtClean="0">
                          <a:solidFill>
                            <a:schemeClr val="lt1"/>
                          </a:solidFill>
                          <a:latin typeface="+mn-lt"/>
                          <a:ea typeface="+mn-ea"/>
                          <a:cs typeface="+mn-cs"/>
                        </a:rPr>
                      </a:br>
                      <a:r>
                        <a:rPr kumimoji="0" lang="ar-TN" sz="2800" b="1" kern="1200" dirty="0" smtClean="0">
                          <a:solidFill>
                            <a:schemeClr val="lt1"/>
                          </a:solidFill>
                          <a:latin typeface="+mn-lt"/>
                          <a:ea typeface="+mn-ea"/>
                          <a:cs typeface="+mn-cs"/>
                        </a:rPr>
                        <a:t>و قصيدة سيدة مع حمامتها  ص288 أقرب إلى </a:t>
                      </a:r>
                      <a:r>
                        <a:rPr kumimoji="0" lang="ar-TN" sz="2800" b="1" kern="1200" dirty="0" err="1" smtClean="0">
                          <a:solidFill>
                            <a:schemeClr val="lt1"/>
                          </a:solidFill>
                          <a:latin typeface="+mn-lt"/>
                          <a:ea typeface="+mn-ea"/>
                          <a:cs typeface="+mn-cs"/>
                        </a:rPr>
                        <a:t>الألوكة</a:t>
                      </a:r>
                      <a:r>
                        <a:rPr kumimoji="0" lang="ar-TN" sz="2800" b="1" kern="1200" dirty="0" smtClean="0">
                          <a:solidFill>
                            <a:schemeClr val="lt1"/>
                          </a:solidFill>
                          <a:latin typeface="+mn-lt"/>
                          <a:ea typeface="+mn-ea"/>
                          <a:cs typeface="+mn-cs"/>
                        </a:rPr>
                        <a:t> منها إلى الرسالة المكتوبة باعتبار أن الحبيبة</a:t>
                      </a:r>
                      <a:r>
                        <a:rPr kumimoji="0" lang="ar-TN" sz="2800" b="1" kern="1200" baseline="0" dirty="0" smtClean="0">
                          <a:solidFill>
                            <a:schemeClr val="lt1"/>
                          </a:solidFill>
                          <a:latin typeface="+mn-lt"/>
                          <a:ea typeface="+mn-ea"/>
                          <a:cs typeface="+mn-cs"/>
                        </a:rPr>
                        <a:t> </a:t>
                      </a:r>
                      <a:r>
                        <a:rPr kumimoji="0" lang="ar-TN" sz="2800" b="1" kern="1200" dirty="0" smtClean="0">
                          <a:solidFill>
                            <a:schemeClr val="lt1"/>
                          </a:solidFill>
                          <a:latin typeface="+mn-lt"/>
                          <a:ea typeface="+mn-ea"/>
                          <a:cs typeface="+mn-cs"/>
                        </a:rPr>
                        <a:t>يتمنى أن تبلغ الحمامة رسالة حبها الشفوية إلى الحبيب.و من هنا يأتي ثراء هذه القصيد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خصوصيتها. </a:t>
                      </a:r>
                      <a:endParaRPr lang="ar-TN" sz="2800" baseline="0" dirty="0" smtClean="0">
                        <a:latin typeface="Comic Sans MS" pitchFamily="66" charset="0"/>
                        <a:ea typeface="Calibri"/>
                        <a:cs typeface="AF_Unizah" pitchFamily="2" charset="-78"/>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572140"/>
          </a:xfrm>
        </p:spPr>
        <p:style>
          <a:lnRef idx="3">
            <a:schemeClr val="lt1"/>
          </a:lnRef>
          <a:fillRef idx="1">
            <a:schemeClr val="accent1"/>
          </a:fillRef>
          <a:effectRef idx="1">
            <a:schemeClr val="accent1"/>
          </a:effectRef>
          <a:fontRef idx="minor">
            <a:schemeClr val="lt1"/>
          </a:fontRef>
        </p:style>
        <p:txBody>
          <a:bodyPr/>
          <a:lstStyle/>
          <a:p>
            <a:pPr algn="r">
              <a:buNone/>
            </a:pPr>
            <a:r>
              <a:rPr lang="ar-TN" dirty="0" smtClean="0"/>
              <a:t/>
            </a:r>
            <a:br>
              <a:rPr lang="ar-TN" dirty="0" smtClean="0"/>
            </a:br>
            <a:endParaRPr lang="fr-FR" dirty="0"/>
          </a:p>
        </p:txBody>
      </p:sp>
      <p:graphicFrame>
        <p:nvGraphicFramePr>
          <p:cNvPr id="7" name="Tableau 6"/>
          <p:cNvGraphicFramePr>
            <a:graphicFrameLocks noGrp="1"/>
          </p:cNvGraphicFramePr>
          <p:nvPr/>
        </p:nvGraphicFramePr>
        <p:xfrm>
          <a:off x="0" y="969264"/>
          <a:ext cx="9144000" cy="5888736"/>
        </p:xfrm>
        <a:graphic>
          <a:graphicData uri="http://schemas.openxmlformats.org/drawingml/2006/table">
            <a:tbl>
              <a:tblPr firstRow="1" bandRow="1">
                <a:tableStyleId>{5C22544A-7EE6-4342-B048-85BDC9FD1C3A}</a:tableStyleId>
              </a:tblPr>
              <a:tblGrid>
                <a:gridCol w="160421"/>
                <a:gridCol w="8983579"/>
              </a:tblGrid>
              <a:tr h="5888736">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r" rtl="1">
                        <a:lnSpc>
                          <a:spcPct val="115000"/>
                        </a:lnSpc>
                        <a:spcAft>
                          <a:spcPts val="0"/>
                        </a:spcAft>
                        <a:buFont typeface="Symbol"/>
                        <a:buChar char=""/>
                        <a:tabLst>
                          <a:tab pos="167640" algn="l"/>
                        </a:tabLst>
                      </a:pPr>
                      <a:r>
                        <a:rPr kumimoji="0" lang="ar-TN" sz="2800" b="1" u="sng" kern="1200" dirty="0" smtClean="0">
                          <a:solidFill>
                            <a:srgbClr val="FFFF00"/>
                          </a:solidFill>
                          <a:latin typeface="+mn-lt"/>
                          <a:ea typeface="+mn-ea"/>
                          <a:cs typeface="+mn-cs"/>
                        </a:rPr>
                        <a:t>3- الرسالة باعتبار علاقة المرسل بالمرسل إليه:</a:t>
                      </a:r>
                      <a:r>
                        <a:rPr kumimoji="0" lang="ar-TN" sz="2800" b="1" kern="1200" dirty="0" smtClean="0">
                          <a:solidFill>
                            <a:schemeClr val="lt1"/>
                          </a:solidFill>
                          <a:latin typeface="+mn-lt"/>
                          <a:ea typeface="+mn-ea"/>
                          <a:cs typeface="+mn-cs"/>
                        </a:rPr>
                        <a:t/>
                      </a:r>
                      <a:br>
                        <a:rPr kumimoji="0" lang="ar-TN" sz="2800" b="1" kern="1200" dirty="0" smtClean="0">
                          <a:solidFill>
                            <a:schemeClr val="lt1"/>
                          </a:solidFill>
                          <a:latin typeface="+mn-lt"/>
                          <a:ea typeface="+mn-ea"/>
                          <a:cs typeface="+mn-cs"/>
                        </a:rPr>
                      </a:br>
                      <a:r>
                        <a:rPr kumimoji="0" lang="ar-TN" sz="2800" b="1" kern="1200" dirty="0" smtClean="0">
                          <a:solidFill>
                            <a:schemeClr val="tx1"/>
                          </a:solidFill>
                          <a:latin typeface="+mn-lt"/>
                          <a:ea typeface="+mn-ea"/>
                          <a:cs typeface="+mn-cs"/>
                        </a:rPr>
                        <a:t>-الرسالة الرسمية</a:t>
                      </a:r>
                      <a:r>
                        <a:rPr kumimoji="0" lang="fr-FR" sz="2800" b="1" kern="1200" dirty="0" smtClean="0">
                          <a:solidFill>
                            <a:schemeClr val="tx1"/>
                          </a:solidFill>
                          <a:latin typeface="+mn-lt"/>
                          <a:ea typeface="+mn-ea"/>
                          <a:cs typeface="+mn-cs"/>
                        </a:rPr>
                        <a:t> </a:t>
                      </a:r>
                      <a:r>
                        <a:rPr kumimoji="0" lang="ar-TN" sz="2800" b="1" kern="1200" baseline="0" dirty="0" smtClean="0">
                          <a:solidFill>
                            <a:schemeClr val="tx1"/>
                          </a:solidFill>
                          <a:latin typeface="+mn-lt"/>
                          <a:ea typeface="+mn-ea"/>
                          <a:cs typeface="+mn-cs"/>
                        </a:rPr>
                        <a:t> </a:t>
                      </a:r>
                      <a:r>
                        <a:rPr kumimoji="0" lang="ar-TN" sz="2800" b="1" kern="1200" baseline="0" dirty="0" smtClean="0">
                          <a:solidFill>
                            <a:schemeClr val="lt1"/>
                          </a:solidFill>
                          <a:latin typeface="+mn-lt"/>
                          <a:ea typeface="+mn-ea"/>
                          <a:cs typeface="+mn-cs"/>
                        </a:rPr>
                        <a:t>(الرسائل الديوانية أو الرسائل السلطانية </a:t>
                      </a:r>
                      <a:r>
                        <a:rPr kumimoji="0" lang="ar-TN" sz="2800" b="1" kern="1200" baseline="0" dirty="0" err="1" smtClean="0">
                          <a:solidFill>
                            <a:schemeClr val="lt1"/>
                          </a:solidFill>
                          <a:latin typeface="+mn-lt"/>
                          <a:ea typeface="+mn-ea"/>
                          <a:cs typeface="+mn-cs"/>
                        </a:rPr>
                        <a:t>و</a:t>
                      </a:r>
                      <a:r>
                        <a:rPr kumimoji="0" lang="ar-TN" sz="2800" b="1" kern="1200" baseline="0" dirty="0" smtClean="0">
                          <a:solidFill>
                            <a:schemeClr val="lt1"/>
                          </a:solidFill>
                          <a:latin typeface="+mn-lt"/>
                          <a:ea typeface="+mn-ea"/>
                          <a:cs typeface="+mn-cs"/>
                        </a:rPr>
                        <a:t> الرسمية </a:t>
                      </a:r>
                      <a:r>
                        <a:rPr kumimoji="0" lang="ar-TN" sz="2800" b="1" kern="1200" baseline="0" dirty="0" err="1" smtClean="0">
                          <a:solidFill>
                            <a:schemeClr val="lt1"/>
                          </a:solidFill>
                          <a:latin typeface="+mn-lt"/>
                          <a:ea typeface="+mn-ea"/>
                          <a:cs typeface="+mn-cs"/>
                        </a:rPr>
                        <a:t>و</a:t>
                      </a:r>
                      <a:r>
                        <a:rPr kumimoji="0" lang="ar-TN" sz="2800" b="1" kern="1200" baseline="0" dirty="0" smtClean="0">
                          <a:solidFill>
                            <a:schemeClr val="lt1"/>
                          </a:solidFill>
                          <a:latin typeface="+mn-lt"/>
                          <a:ea typeface="+mn-ea"/>
                          <a:cs typeface="+mn-cs"/>
                        </a:rPr>
                        <a:t> السياسية  كما ورد </a:t>
                      </a:r>
                      <a:r>
                        <a:rPr kumimoji="0" lang="ar-TN" sz="2800" b="1" kern="1200" baseline="0" dirty="0" err="1" smtClean="0">
                          <a:solidFill>
                            <a:schemeClr val="lt1"/>
                          </a:solidFill>
                          <a:latin typeface="+mn-lt"/>
                          <a:ea typeface="+mn-ea"/>
                          <a:cs typeface="+mn-cs"/>
                        </a:rPr>
                        <a:t>ص</a:t>
                      </a:r>
                      <a:r>
                        <a:rPr kumimoji="0" lang="ar-TN" sz="2800" b="1" kern="1200" baseline="0" dirty="0" smtClean="0">
                          <a:solidFill>
                            <a:schemeClr val="lt1"/>
                          </a:solidFill>
                          <a:latin typeface="+mn-lt"/>
                          <a:ea typeface="+mn-ea"/>
                          <a:cs typeface="+mn-cs"/>
                        </a:rPr>
                        <a:t> 275 من الكتاب المدرسي)و مثالها </a:t>
                      </a:r>
                      <a:r>
                        <a:rPr kumimoji="0" lang="ar-TN" sz="2800" b="1" kern="1200" dirty="0" smtClean="0">
                          <a:solidFill>
                            <a:schemeClr val="lt1"/>
                          </a:solidFill>
                          <a:latin typeface="+mn-lt"/>
                          <a:ea typeface="+mn-ea"/>
                          <a:cs typeface="+mn-cs"/>
                        </a:rPr>
                        <a:t>رسالة خليفة إلى قاضيه </a:t>
                      </a:r>
                      <a:r>
                        <a:rPr kumimoji="0" lang="ar-TN" sz="2800" b="1" kern="1200" dirty="0" err="1" smtClean="0">
                          <a:solidFill>
                            <a:schemeClr val="lt1"/>
                          </a:solidFill>
                          <a:latin typeface="+mn-lt"/>
                          <a:ea typeface="+mn-ea"/>
                          <a:cs typeface="+mn-cs"/>
                        </a:rPr>
                        <a:t>ص</a:t>
                      </a:r>
                      <a:r>
                        <a:rPr kumimoji="0" lang="ar-TN" sz="2800" b="1" kern="1200" dirty="0" smtClean="0">
                          <a:solidFill>
                            <a:schemeClr val="lt1"/>
                          </a:solidFill>
                          <a:latin typeface="+mn-lt"/>
                          <a:ea typeface="+mn-ea"/>
                          <a:cs typeface="+mn-cs"/>
                        </a:rPr>
                        <a:t> 285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من</a:t>
                      </a:r>
                      <a:r>
                        <a:rPr kumimoji="0" lang="ar-TN" sz="2800" b="1" kern="1200" baseline="0" dirty="0" smtClean="0">
                          <a:solidFill>
                            <a:schemeClr val="lt1"/>
                          </a:solidFill>
                          <a:latin typeface="+mn-lt"/>
                          <a:ea typeface="+mn-ea"/>
                          <a:cs typeface="+mn-cs"/>
                        </a:rPr>
                        <a:t> ذلك أيضا المطالب الرسمية التي يكتبها المرء إلى </a:t>
                      </a:r>
                      <a:r>
                        <a:rPr kumimoji="0" lang="ar-TN" sz="2800" b="1" kern="1200" baseline="0" dirty="0" err="1" smtClean="0">
                          <a:solidFill>
                            <a:schemeClr val="lt1"/>
                          </a:solidFill>
                          <a:latin typeface="+mn-lt"/>
                          <a:ea typeface="+mn-ea"/>
                          <a:cs typeface="+mn-cs"/>
                        </a:rPr>
                        <a:t>مسؤول</a:t>
                      </a:r>
                      <a:r>
                        <a:rPr kumimoji="0" lang="ar-TN" sz="2800" b="1" kern="1200" baseline="0" dirty="0" smtClean="0">
                          <a:solidFill>
                            <a:schemeClr val="lt1"/>
                          </a:solidFill>
                          <a:latin typeface="+mn-lt"/>
                          <a:ea typeface="+mn-ea"/>
                          <a:cs typeface="+mn-cs"/>
                        </a:rPr>
                        <a:t> لأنها تختلف عن الرسائل غير الرسمية .</a:t>
                      </a:r>
                      <a:r>
                        <a:rPr kumimoji="0" lang="ar-TN" sz="2800" b="1" kern="1200" dirty="0" smtClean="0">
                          <a:solidFill>
                            <a:schemeClr val="lt1"/>
                          </a:solidFill>
                          <a:latin typeface="+mn-lt"/>
                          <a:ea typeface="+mn-ea"/>
                          <a:cs typeface="+mn-cs"/>
                        </a:rPr>
                        <a:t/>
                      </a:r>
                      <a:br>
                        <a:rPr kumimoji="0" lang="ar-TN" sz="2800" b="1" kern="1200" dirty="0" smtClean="0">
                          <a:solidFill>
                            <a:schemeClr val="lt1"/>
                          </a:solidFill>
                          <a:latin typeface="+mn-lt"/>
                          <a:ea typeface="+mn-ea"/>
                          <a:cs typeface="+mn-cs"/>
                        </a:rPr>
                      </a:br>
                      <a:r>
                        <a:rPr kumimoji="0" lang="ar-TN" sz="2800" b="1" kern="1200" dirty="0" smtClean="0">
                          <a:solidFill>
                            <a:schemeClr val="tx1"/>
                          </a:solidFill>
                          <a:latin typeface="+mn-lt"/>
                          <a:ea typeface="+mn-ea"/>
                          <a:cs typeface="+mn-cs"/>
                        </a:rPr>
                        <a:t>-الرسالة غير الرسميّة</a:t>
                      </a:r>
                      <a:r>
                        <a:rPr kumimoji="0" lang="ar-TN" sz="2800" b="1" kern="1200" dirty="0" smtClean="0">
                          <a:solidFill>
                            <a:schemeClr val="lt1"/>
                          </a:solidFill>
                          <a:latin typeface="+mn-lt"/>
                          <a:ea typeface="+mn-ea"/>
                          <a:cs typeface="+mn-cs"/>
                        </a:rPr>
                        <a:t>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يسميها الكتاب الرسائل </a:t>
                      </a:r>
                      <a:r>
                        <a:rPr kumimoji="0" lang="ar-TN" sz="2800" b="1" kern="1200" dirty="0" err="1" smtClean="0">
                          <a:solidFill>
                            <a:schemeClr val="lt1"/>
                          </a:solidFill>
                          <a:latin typeface="+mn-lt"/>
                          <a:ea typeface="+mn-ea"/>
                          <a:cs typeface="+mn-cs"/>
                        </a:rPr>
                        <a:t>الإخوانية</a:t>
                      </a:r>
                      <a:r>
                        <a:rPr kumimoji="0" lang="ar-TN" sz="2800" b="1" kern="1200" dirty="0" smtClean="0">
                          <a:solidFill>
                            <a:schemeClr val="lt1"/>
                          </a:solidFill>
                          <a:latin typeface="+mn-lt"/>
                          <a:ea typeface="+mn-ea"/>
                          <a:cs typeface="+mn-cs"/>
                        </a:rPr>
                        <a:t> أو الأهلية أو الرسائل الاجتماعية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الشخصية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غيرها..</a:t>
                      </a:r>
                      <a:br>
                        <a:rPr kumimoji="0" lang="ar-TN" sz="2800" b="1" kern="1200" dirty="0" smtClean="0">
                          <a:solidFill>
                            <a:schemeClr val="lt1"/>
                          </a:solidFill>
                          <a:latin typeface="+mn-lt"/>
                          <a:ea typeface="+mn-ea"/>
                          <a:cs typeface="+mn-cs"/>
                        </a:rPr>
                      </a:br>
                      <a:r>
                        <a:rPr kumimoji="0" lang="fr-FR" sz="2800" b="1" kern="1200" dirty="0" smtClean="0">
                          <a:solidFill>
                            <a:schemeClr val="lt1"/>
                          </a:solidFill>
                          <a:latin typeface="+mn-lt"/>
                          <a:ea typeface="+mn-ea"/>
                          <a:cs typeface="+mn-cs"/>
                        </a:rPr>
                        <a:t> </a:t>
                      </a:r>
                      <a:r>
                        <a:rPr kumimoji="0" lang="ar-TN" sz="2800" b="1" kern="1200" dirty="0" smtClean="0">
                          <a:solidFill>
                            <a:schemeClr val="lt1"/>
                          </a:solidFill>
                          <a:latin typeface="+mn-lt"/>
                          <a:ea typeface="+mn-ea"/>
                          <a:cs typeface="+mn-cs"/>
                        </a:rPr>
                        <a:t>و تختلف الرسالتان في العديد من الخصائص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المميزات:حتى في نوع الورق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لون الحبر </a:t>
                      </a:r>
                      <a:r>
                        <a:rPr kumimoji="0" lang="ar-TN" sz="2800" b="1" kern="1200" dirty="0" err="1" smtClean="0">
                          <a:solidFill>
                            <a:schemeClr val="lt1"/>
                          </a:solidFill>
                          <a:latin typeface="+mn-lt"/>
                          <a:ea typeface="+mn-ea"/>
                          <a:cs typeface="+mn-cs"/>
                        </a:rPr>
                        <a:t>و</a:t>
                      </a:r>
                      <a:r>
                        <a:rPr kumimoji="0" lang="ar-TN" sz="2800" b="1" kern="1200" dirty="0" smtClean="0">
                          <a:solidFill>
                            <a:schemeClr val="lt1"/>
                          </a:solidFill>
                          <a:latin typeface="+mn-lt"/>
                          <a:ea typeface="+mn-ea"/>
                          <a:cs typeface="+mn-cs"/>
                        </a:rPr>
                        <a:t> الكتابة باليد أو الآلة...</a:t>
                      </a:r>
                      <a:endParaRPr lang="ar-TN" sz="2800" baseline="0" dirty="0" smtClean="0">
                        <a:latin typeface="Comic Sans MS" pitchFamily="66" charset="0"/>
                        <a:ea typeface="Calibri"/>
                        <a:cs typeface="AF_Unizah" pitchFamily="2" charset="-78"/>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r>
              <a:rPr lang="ar-TN" sz="3200" dirty="0" smtClean="0">
                <a:latin typeface="Georgia Ref" pitchFamily="18" charset="0"/>
                <a:cs typeface="AGA Aladdin Regular" pitchFamily="2" charset="-78"/>
              </a:rPr>
              <a:t>ا </a:t>
            </a:r>
            <a:endParaRPr lang="fr-FR" dirty="0"/>
          </a:p>
        </p:txBody>
      </p:sp>
      <p:graphicFrame>
        <p:nvGraphicFramePr>
          <p:cNvPr id="7" name="Tableau 6"/>
          <p:cNvGraphicFramePr>
            <a:graphicFrameLocks noGrp="1"/>
          </p:cNvGraphicFramePr>
          <p:nvPr/>
        </p:nvGraphicFramePr>
        <p:xfrm>
          <a:off x="0" y="1071546"/>
          <a:ext cx="9144000" cy="5786454"/>
        </p:xfrm>
        <a:graphic>
          <a:graphicData uri="http://schemas.openxmlformats.org/drawingml/2006/table">
            <a:tbl>
              <a:tblPr firstRow="1" bandRow="1">
                <a:tableStyleId>{5C22544A-7EE6-4342-B048-85BDC9FD1C3A}</a:tableStyleId>
              </a:tblPr>
              <a:tblGrid>
                <a:gridCol w="160421"/>
                <a:gridCol w="8983579"/>
              </a:tblGrid>
              <a:tr h="5786454">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justLow" rtl="1">
                        <a:lnSpc>
                          <a:spcPct val="115000"/>
                        </a:lnSpc>
                        <a:spcAft>
                          <a:spcPts val="0"/>
                        </a:spcAft>
                        <a:buFont typeface="Symbol"/>
                        <a:buChar char=""/>
                        <a:tabLst>
                          <a:tab pos="167640" algn="l"/>
                        </a:tabLst>
                      </a:pPr>
                      <a:r>
                        <a:rPr lang="ar-TN" sz="3200" b="0" u="sng" dirty="0" smtClean="0">
                          <a:solidFill>
                            <a:srgbClr val="FFFF00"/>
                          </a:solidFill>
                          <a:latin typeface="Times New Roman" pitchFamily="18" charset="0"/>
                          <a:ea typeface="Calibri"/>
                          <a:cs typeface="Times New Roman" pitchFamily="18" charset="0"/>
                        </a:rPr>
                        <a:t>4- الرسالة باعتبار نمط الكتابة المهيمن:</a:t>
                      </a:r>
                      <a:r>
                        <a:rPr lang="ar-TN" sz="3200" b="0" dirty="0" smtClean="0">
                          <a:latin typeface="Times New Roman" pitchFamily="18" charset="0"/>
                          <a:ea typeface="Calibri"/>
                          <a:cs typeface="Times New Roman" pitchFamily="18" charset="0"/>
                        </a:rPr>
                        <a:t/>
                      </a:r>
                      <a:br>
                        <a:rPr lang="ar-TN" sz="3200" b="0" dirty="0" smtClean="0">
                          <a:latin typeface="Times New Roman" pitchFamily="18" charset="0"/>
                          <a:ea typeface="Calibri"/>
                          <a:cs typeface="Times New Roman" pitchFamily="18" charset="0"/>
                        </a:rPr>
                      </a:br>
                      <a:r>
                        <a:rPr lang="ar-TN" sz="3200" b="0" dirty="0" smtClean="0">
                          <a:latin typeface="Times New Roman" pitchFamily="18" charset="0"/>
                          <a:ea typeface="Calibri"/>
                          <a:cs typeface="Times New Roman" pitchFamily="18" charset="0"/>
                        </a:rPr>
                        <a:t>فتكون وصفية </a:t>
                      </a:r>
                      <a:br>
                        <a:rPr lang="ar-TN" sz="3200" b="0" dirty="0" smtClean="0">
                          <a:latin typeface="Times New Roman" pitchFamily="18" charset="0"/>
                          <a:ea typeface="Calibri"/>
                          <a:cs typeface="Times New Roman" pitchFamily="18" charset="0"/>
                        </a:rPr>
                      </a:br>
                      <a:r>
                        <a:rPr lang="ar-TN" sz="3200" b="0" dirty="0" smtClean="0">
                          <a:latin typeface="Times New Roman" pitchFamily="18" charset="0"/>
                          <a:ea typeface="Calibri"/>
                          <a:cs typeface="Times New Roman" pitchFamily="18" charset="0"/>
                        </a:rPr>
                        <a:t>أو سردية</a:t>
                      </a:r>
                      <a:br>
                        <a:rPr lang="ar-TN" sz="3200" b="0" dirty="0" smtClean="0">
                          <a:latin typeface="Times New Roman" pitchFamily="18" charset="0"/>
                          <a:ea typeface="Calibri"/>
                          <a:cs typeface="Times New Roman" pitchFamily="18" charset="0"/>
                        </a:rPr>
                      </a:br>
                      <a:r>
                        <a:rPr lang="ar-TN" sz="3200" b="0" dirty="0" smtClean="0">
                          <a:latin typeface="Times New Roman" pitchFamily="18" charset="0"/>
                          <a:ea typeface="Calibri"/>
                          <a:cs typeface="Times New Roman" pitchFamily="18" charset="0"/>
                        </a:rPr>
                        <a:t>أو </a:t>
                      </a:r>
                      <a:r>
                        <a:rPr lang="ar-TN" sz="3200" b="0" dirty="0" err="1" smtClean="0">
                          <a:latin typeface="Times New Roman" pitchFamily="18" charset="0"/>
                          <a:ea typeface="Calibri"/>
                          <a:cs typeface="Times New Roman" pitchFamily="18" charset="0"/>
                        </a:rPr>
                        <a:t>حجاجية</a:t>
                      </a:r>
                      <a:r>
                        <a:rPr lang="ar-TN" sz="3200" b="0" dirty="0" smtClean="0">
                          <a:latin typeface="Times New Roman" pitchFamily="18" charset="0"/>
                          <a:ea typeface="Calibri"/>
                          <a:cs typeface="Times New Roman" pitchFamily="18" charset="0"/>
                        </a:rPr>
                        <a:t/>
                      </a:r>
                      <a:br>
                        <a:rPr lang="ar-TN" sz="3200" b="0" dirty="0" smtClean="0">
                          <a:latin typeface="Times New Roman" pitchFamily="18" charset="0"/>
                          <a:ea typeface="Calibri"/>
                          <a:cs typeface="Times New Roman" pitchFamily="18" charset="0"/>
                        </a:rPr>
                      </a:br>
                      <a:endParaRPr lang="fr-FR" sz="3200" b="0" dirty="0">
                        <a:latin typeface="Times New Roman" pitchFamily="18" charset="0"/>
                        <a:ea typeface="Calibri"/>
                        <a:cs typeface="Times New Roman" pitchFamily="18" charset="0"/>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r>
              <a:rPr lang="ar-TN" sz="3200" dirty="0" smtClean="0">
                <a:latin typeface="Georgia Ref" pitchFamily="18" charset="0"/>
                <a:cs typeface="AGA Aladdin Regular" pitchFamily="2" charset="-78"/>
              </a:rPr>
              <a:t>ا </a:t>
            </a:r>
            <a:endParaRPr lang="fr-FR" dirty="0"/>
          </a:p>
        </p:txBody>
      </p:sp>
      <p:graphicFrame>
        <p:nvGraphicFramePr>
          <p:cNvPr id="7" name="Tableau 6"/>
          <p:cNvGraphicFramePr>
            <a:graphicFrameLocks noGrp="1"/>
          </p:cNvGraphicFramePr>
          <p:nvPr/>
        </p:nvGraphicFramePr>
        <p:xfrm>
          <a:off x="0" y="1071546"/>
          <a:ext cx="9144000" cy="5786454"/>
        </p:xfrm>
        <a:graphic>
          <a:graphicData uri="http://schemas.openxmlformats.org/drawingml/2006/table">
            <a:tbl>
              <a:tblPr firstRow="1" bandRow="1">
                <a:tableStyleId>{5C22544A-7EE6-4342-B048-85BDC9FD1C3A}</a:tableStyleId>
              </a:tblPr>
              <a:tblGrid>
                <a:gridCol w="160421"/>
                <a:gridCol w="8983579"/>
              </a:tblGrid>
              <a:tr h="5786454">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justLow" rtl="1">
                        <a:lnSpc>
                          <a:spcPct val="115000"/>
                        </a:lnSpc>
                        <a:spcAft>
                          <a:spcPts val="0"/>
                        </a:spcAft>
                        <a:buFont typeface="Symbol"/>
                        <a:buChar char=""/>
                        <a:tabLst>
                          <a:tab pos="167640" algn="l"/>
                        </a:tabLst>
                      </a:pPr>
                      <a:r>
                        <a:rPr lang="ar-TN" sz="2400" b="0" u="sng" dirty="0" smtClean="0">
                          <a:solidFill>
                            <a:srgbClr val="FFFF00"/>
                          </a:solidFill>
                          <a:latin typeface="Times New Roman" pitchFamily="18" charset="0"/>
                          <a:ea typeface="Calibri"/>
                          <a:cs typeface="Times New Roman" pitchFamily="18" charset="0"/>
                        </a:rPr>
                        <a:t>5- الرسالة باعتبار وسيط تبليغها التكنولوجي أو الورقي:</a:t>
                      </a:r>
                      <a:r>
                        <a:rPr lang="ar-TN" sz="2400" b="0" dirty="0" smtClean="0">
                          <a:latin typeface="Times New Roman" pitchFamily="18" charset="0"/>
                          <a:ea typeface="Calibri"/>
                          <a:cs typeface="Times New Roman" pitchFamily="18" charset="0"/>
                        </a:rPr>
                        <a:t/>
                      </a:r>
                      <a:br>
                        <a:rPr lang="ar-TN" sz="2400" b="0" dirty="0" smtClean="0">
                          <a:latin typeface="Times New Roman" pitchFamily="18" charset="0"/>
                          <a:ea typeface="Calibri"/>
                          <a:cs typeface="Times New Roman" pitchFamily="18" charset="0"/>
                        </a:rPr>
                      </a:br>
                      <a:r>
                        <a:rPr lang="ar-TN" sz="2400" b="0" dirty="0" smtClean="0">
                          <a:latin typeface="Times New Roman" pitchFamily="18" charset="0"/>
                          <a:ea typeface="Calibri"/>
                          <a:cs typeface="Times New Roman" pitchFamily="18" charset="0"/>
                        </a:rPr>
                        <a:t>عبر الهاتف الجوال</a:t>
                      </a:r>
                      <a:br>
                        <a:rPr lang="ar-TN" sz="2400" b="0" dirty="0" smtClean="0">
                          <a:latin typeface="Times New Roman" pitchFamily="18" charset="0"/>
                          <a:ea typeface="Calibri"/>
                          <a:cs typeface="Times New Roman" pitchFamily="18" charset="0"/>
                        </a:rPr>
                      </a:br>
                      <a:r>
                        <a:rPr lang="ar-TN" sz="2400" b="0" dirty="0" smtClean="0">
                          <a:latin typeface="Times New Roman" pitchFamily="18" charset="0"/>
                          <a:ea typeface="Calibri"/>
                          <a:cs typeface="Times New Roman" pitchFamily="18" charset="0"/>
                        </a:rPr>
                        <a:t>* </a:t>
                      </a:r>
                      <a:r>
                        <a:rPr lang="fr-FR" sz="2400" b="0" dirty="0" smtClean="0">
                          <a:latin typeface="Times New Roman" pitchFamily="18" charset="0"/>
                          <a:ea typeface="Calibri"/>
                          <a:cs typeface="Times New Roman" pitchFamily="18" charset="0"/>
                        </a:rPr>
                        <a:t>SMS</a:t>
                      </a:r>
                      <a:r>
                        <a:rPr lang="ar-TN" sz="2400" b="0" baseline="0" dirty="0" smtClean="0">
                          <a:latin typeface="Times New Roman" pitchFamily="18" charset="0"/>
                          <a:ea typeface="Calibri"/>
                          <a:cs typeface="Times New Roman" pitchFamily="18" charset="0"/>
                        </a:rPr>
                        <a:t>   </a:t>
                      </a:r>
                      <a:r>
                        <a:rPr lang="ar-TN" sz="2400" b="0" baseline="0" dirty="0" smtClean="0">
                          <a:solidFill>
                            <a:schemeClr val="tx1"/>
                          </a:solidFill>
                          <a:latin typeface="Times New Roman" pitchFamily="18" charset="0"/>
                          <a:ea typeface="Calibri"/>
                          <a:cs typeface="Times New Roman" pitchFamily="18" charset="0"/>
                        </a:rPr>
                        <a:t>الرسائل النصية </a:t>
                      </a:r>
                      <a:r>
                        <a:rPr lang="ar-TN" sz="2400" b="0" baseline="0" dirty="0" smtClean="0">
                          <a:latin typeface="Times New Roman" pitchFamily="18" charset="0"/>
                          <a:ea typeface="Calibri"/>
                          <a:cs typeface="Times New Roman" pitchFamily="18" charset="0"/>
                        </a:rPr>
                        <a:t/>
                      </a:r>
                      <a:br>
                        <a:rPr lang="ar-TN" sz="2400" b="0" baseline="0" dirty="0" smtClean="0">
                          <a:latin typeface="Times New Roman" pitchFamily="18" charset="0"/>
                          <a:ea typeface="Calibri"/>
                          <a:cs typeface="Times New Roman" pitchFamily="18" charset="0"/>
                        </a:rPr>
                      </a:br>
                      <a:r>
                        <a:rPr lang="ar-TN" sz="2400" b="0" baseline="0" dirty="0" smtClean="0">
                          <a:latin typeface="Times New Roman" pitchFamily="18" charset="0"/>
                          <a:ea typeface="Calibri"/>
                          <a:cs typeface="Times New Roman" pitchFamily="18" charset="0"/>
                        </a:rPr>
                        <a:t>* </a:t>
                      </a:r>
                      <a:r>
                        <a:rPr lang="fr-FR" sz="2400" b="0" baseline="0" dirty="0" smtClean="0">
                          <a:latin typeface="Times New Roman" pitchFamily="18" charset="0"/>
                          <a:ea typeface="Calibri"/>
                          <a:cs typeface="Times New Roman" pitchFamily="18" charset="0"/>
                        </a:rPr>
                        <a:t>MMS</a:t>
                      </a:r>
                      <a:r>
                        <a:rPr lang="ar-TN" sz="2400" b="0" baseline="0" dirty="0" smtClean="0">
                          <a:latin typeface="Times New Roman" pitchFamily="18" charset="0"/>
                          <a:ea typeface="Calibri"/>
                          <a:cs typeface="Times New Roman" pitchFamily="18" charset="0"/>
                        </a:rPr>
                        <a:t> </a:t>
                      </a:r>
                      <a:r>
                        <a:rPr lang="ar-TN" sz="2400" b="0" baseline="0" dirty="0" smtClean="0">
                          <a:solidFill>
                            <a:schemeClr val="tx1"/>
                          </a:solidFill>
                          <a:latin typeface="Times New Roman" pitchFamily="18" charset="0"/>
                          <a:ea typeface="Calibri"/>
                          <a:cs typeface="Times New Roman" pitchFamily="18" charset="0"/>
                        </a:rPr>
                        <a:t>رسائل الوسائط المتعدّدة </a:t>
                      </a:r>
                      <a:r>
                        <a:rPr lang="ar-TN" sz="2400" b="0" baseline="0" dirty="0" smtClean="0">
                          <a:latin typeface="Times New Roman" pitchFamily="18" charset="0"/>
                          <a:ea typeface="Calibri"/>
                          <a:cs typeface="Times New Roman" pitchFamily="18" charset="0"/>
                        </a:rPr>
                        <a:t>(الإضافية)</a:t>
                      </a:r>
                      <a:br>
                        <a:rPr lang="ar-TN" sz="2400" b="0" baseline="0" dirty="0" smtClean="0">
                          <a:latin typeface="Times New Roman" pitchFamily="18" charset="0"/>
                          <a:ea typeface="Calibri"/>
                          <a:cs typeface="Times New Roman" pitchFamily="18" charset="0"/>
                        </a:rPr>
                      </a:br>
                      <a:r>
                        <a:rPr lang="ar-TN" sz="2400" b="0" baseline="0" dirty="0" smtClean="0">
                          <a:latin typeface="Times New Roman" pitchFamily="18" charset="0"/>
                          <a:ea typeface="Calibri"/>
                          <a:cs typeface="Times New Roman" pitchFamily="18" charset="0"/>
                        </a:rPr>
                        <a:t>نص+مقاطع صوتية  </a:t>
                      </a:r>
                      <a:r>
                        <a:rPr lang="ar-TN" sz="2400" b="0" baseline="0" dirty="0" err="1" smtClean="0">
                          <a:latin typeface="Times New Roman" pitchFamily="18" charset="0"/>
                          <a:ea typeface="Calibri"/>
                          <a:cs typeface="Times New Roman" pitchFamily="18" charset="0"/>
                        </a:rPr>
                        <a:t>و</a:t>
                      </a:r>
                      <a:r>
                        <a:rPr lang="ar-TN" sz="2400" b="0" baseline="0" dirty="0" smtClean="0">
                          <a:latin typeface="Times New Roman" pitchFamily="18" charset="0"/>
                          <a:ea typeface="Calibri"/>
                          <a:cs typeface="Times New Roman" pitchFamily="18" charset="0"/>
                        </a:rPr>
                        <a:t> مقاطع فيديو كما يمكن أن تحتوي على محتويات أخرى.</a:t>
                      </a:r>
                      <a:r>
                        <a:rPr lang="ar-TN" sz="2400" b="0" dirty="0" smtClean="0">
                          <a:latin typeface="Times New Roman" pitchFamily="18" charset="0"/>
                          <a:ea typeface="Calibri"/>
                          <a:cs typeface="Times New Roman" pitchFamily="18" charset="0"/>
                        </a:rPr>
                        <a:t/>
                      </a:r>
                      <a:br>
                        <a:rPr lang="ar-TN" sz="2400" b="0" dirty="0" smtClean="0">
                          <a:latin typeface="Times New Roman" pitchFamily="18" charset="0"/>
                          <a:ea typeface="Calibri"/>
                          <a:cs typeface="Times New Roman" pitchFamily="18" charset="0"/>
                        </a:rPr>
                      </a:br>
                      <a:r>
                        <a:rPr lang="ar-TN" sz="2400" b="0" dirty="0" smtClean="0">
                          <a:latin typeface="Times New Roman" pitchFamily="18" charset="0"/>
                          <a:ea typeface="Calibri"/>
                          <a:cs typeface="Times New Roman" pitchFamily="18" charset="0"/>
                        </a:rPr>
                        <a:t>عبر الإنترنيت</a:t>
                      </a:r>
                      <a:br>
                        <a:rPr lang="ar-TN" sz="2400" b="0" dirty="0" smtClean="0">
                          <a:latin typeface="Times New Roman" pitchFamily="18" charset="0"/>
                          <a:ea typeface="Calibri"/>
                          <a:cs typeface="Times New Roman" pitchFamily="18" charset="0"/>
                        </a:rPr>
                      </a:br>
                      <a:r>
                        <a:rPr lang="ar-TN" sz="2400" b="0" dirty="0" smtClean="0">
                          <a:latin typeface="Times New Roman" pitchFamily="18" charset="0"/>
                          <a:ea typeface="Calibri"/>
                          <a:cs typeface="Times New Roman" pitchFamily="18" charset="0"/>
                        </a:rPr>
                        <a:t>* أو </a:t>
                      </a:r>
                      <a:r>
                        <a:rPr lang="ar-TN" sz="2400" b="0" dirty="0" smtClean="0">
                          <a:solidFill>
                            <a:schemeClr val="tx1"/>
                          </a:solidFill>
                          <a:latin typeface="Times New Roman" pitchFamily="18" charset="0"/>
                          <a:ea typeface="Calibri"/>
                          <a:cs typeface="Times New Roman" pitchFamily="18" charset="0"/>
                        </a:rPr>
                        <a:t>الدردشة الثنائية أو الجماعية</a:t>
                      </a:r>
                      <a:r>
                        <a:rPr lang="ar-TN" sz="2400" b="0" dirty="0" smtClean="0">
                          <a:latin typeface="Times New Roman" pitchFamily="18" charset="0"/>
                          <a:ea typeface="Calibri"/>
                          <a:cs typeface="Times New Roman" pitchFamily="18" charset="0"/>
                        </a:rPr>
                        <a:t>(انظر</a:t>
                      </a:r>
                      <a:r>
                        <a:rPr lang="ar-TN" sz="2400" b="0" baseline="0" dirty="0" smtClean="0">
                          <a:latin typeface="Times New Roman" pitchFamily="18" charset="0"/>
                          <a:ea typeface="Calibri"/>
                          <a:cs typeface="Times New Roman" pitchFamily="18" charset="0"/>
                        </a:rPr>
                        <a:t> أستفيد </a:t>
                      </a:r>
                      <a:r>
                        <a:rPr lang="ar-TN" sz="2400" b="0" baseline="0" dirty="0" err="1" smtClean="0">
                          <a:latin typeface="Times New Roman" pitchFamily="18" charset="0"/>
                          <a:ea typeface="Calibri"/>
                          <a:cs typeface="Times New Roman" pitchFamily="18" charset="0"/>
                        </a:rPr>
                        <a:t>ص</a:t>
                      </a:r>
                      <a:r>
                        <a:rPr lang="ar-TN" sz="2400" b="0" baseline="0" dirty="0" smtClean="0">
                          <a:latin typeface="Times New Roman" pitchFamily="18" charset="0"/>
                          <a:ea typeface="Calibri"/>
                          <a:cs typeface="Times New Roman" pitchFamily="18" charset="0"/>
                        </a:rPr>
                        <a:t> 309) الشفوية أو المكتوبة مباشرة </a:t>
                      </a:r>
                      <a:r>
                        <a:rPr lang="ar-TN" sz="2400" b="0" baseline="0" dirty="0" err="1" smtClean="0">
                          <a:latin typeface="Times New Roman" pitchFamily="18" charset="0"/>
                          <a:ea typeface="Calibri"/>
                          <a:cs typeface="Times New Roman" pitchFamily="18" charset="0"/>
                        </a:rPr>
                        <a:t>و</a:t>
                      </a:r>
                      <a:r>
                        <a:rPr lang="ar-TN" sz="2400" b="0" baseline="0" dirty="0" smtClean="0">
                          <a:latin typeface="Times New Roman" pitchFamily="18" charset="0"/>
                          <a:ea typeface="Calibri"/>
                          <a:cs typeface="Times New Roman" pitchFamily="18" charset="0"/>
                        </a:rPr>
                        <a:t> هنا يمكن انتحال اسم أو صفة قد لا تطابق الواقع</a:t>
                      </a:r>
                      <a:br>
                        <a:rPr lang="ar-TN" sz="2400" b="0" baseline="0" dirty="0" smtClean="0">
                          <a:latin typeface="Times New Roman" pitchFamily="18" charset="0"/>
                          <a:ea typeface="Calibri"/>
                          <a:cs typeface="Times New Roman" pitchFamily="18" charset="0"/>
                        </a:rPr>
                      </a:br>
                      <a:r>
                        <a:rPr lang="ar-TN" sz="2400" b="0" baseline="0" dirty="0" smtClean="0">
                          <a:latin typeface="Times New Roman" pitchFamily="18" charset="0"/>
                          <a:ea typeface="Calibri"/>
                          <a:cs typeface="Times New Roman" pitchFamily="18" charset="0"/>
                        </a:rPr>
                        <a:t>* </a:t>
                      </a:r>
                      <a:r>
                        <a:rPr lang="ar-TN" sz="2400" b="0" baseline="0" dirty="0" smtClean="0">
                          <a:solidFill>
                            <a:schemeClr val="tx1"/>
                          </a:solidFill>
                          <a:latin typeface="Times New Roman" pitchFamily="18" charset="0"/>
                          <a:ea typeface="Calibri"/>
                          <a:cs typeface="Times New Roman" pitchFamily="18" charset="0"/>
                        </a:rPr>
                        <a:t>بالبطاقة البريدية </a:t>
                      </a:r>
                      <a:r>
                        <a:rPr lang="ar-TN" sz="2400" b="0" baseline="0" dirty="0" smtClean="0">
                          <a:latin typeface="Times New Roman" pitchFamily="18" charset="0"/>
                          <a:ea typeface="Calibri"/>
                          <a:cs typeface="Times New Roman" pitchFamily="18" charset="0"/>
                        </a:rPr>
                        <a:t>:تتميز بالاختصار </a:t>
                      </a:r>
                      <a:r>
                        <a:rPr lang="ar-TN" sz="2400" b="0" baseline="0" dirty="0" err="1" smtClean="0">
                          <a:latin typeface="Times New Roman" pitchFamily="18" charset="0"/>
                          <a:ea typeface="Calibri"/>
                          <a:cs typeface="Times New Roman" pitchFamily="18" charset="0"/>
                        </a:rPr>
                        <a:t>و</a:t>
                      </a:r>
                      <a:r>
                        <a:rPr lang="ar-TN" sz="2400" b="0" baseline="0" dirty="0" smtClean="0">
                          <a:latin typeface="Times New Roman" pitchFamily="18" charset="0"/>
                          <a:ea typeface="Calibri"/>
                          <a:cs typeface="Times New Roman" pitchFamily="18" charset="0"/>
                        </a:rPr>
                        <a:t> الاكتناز </a:t>
                      </a:r>
                      <a:r>
                        <a:rPr lang="ar-TN" sz="2400" b="0" baseline="0" dirty="0" err="1" smtClean="0">
                          <a:latin typeface="Times New Roman" pitchFamily="18" charset="0"/>
                          <a:ea typeface="Calibri"/>
                          <a:cs typeface="Times New Roman" pitchFamily="18" charset="0"/>
                        </a:rPr>
                        <a:t>و</a:t>
                      </a:r>
                      <a:r>
                        <a:rPr lang="ar-TN" sz="2400" b="0" baseline="0" dirty="0" smtClean="0">
                          <a:latin typeface="Times New Roman" pitchFamily="18" charset="0"/>
                          <a:ea typeface="Calibri"/>
                          <a:cs typeface="Times New Roman" pitchFamily="18" charset="0"/>
                        </a:rPr>
                        <a:t> الارتباط بمكان إرسالها عند السفر أو الرسالة التي تقوم </a:t>
                      </a:r>
                      <a:r>
                        <a:rPr lang="ar-TN" sz="2400" b="0" baseline="0" dirty="0" err="1" smtClean="0">
                          <a:latin typeface="Times New Roman" pitchFamily="18" charset="0"/>
                          <a:ea typeface="Calibri"/>
                          <a:cs typeface="Times New Roman" pitchFamily="18" charset="0"/>
                        </a:rPr>
                        <a:t>بها</a:t>
                      </a:r>
                      <a:r>
                        <a:rPr lang="ar-TN" sz="2400" b="0" baseline="0" dirty="0" smtClean="0">
                          <a:latin typeface="Times New Roman" pitchFamily="18" charset="0"/>
                          <a:ea typeface="Calibri"/>
                          <a:cs typeface="Times New Roman" pitchFamily="18" charset="0"/>
                        </a:rPr>
                        <a:t> بين المتراسلين.</a:t>
                      </a:r>
                      <a:br>
                        <a:rPr lang="ar-TN" sz="2400" b="0" baseline="0" dirty="0" smtClean="0">
                          <a:latin typeface="Times New Roman" pitchFamily="18" charset="0"/>
                          <a:ea typeface="Calibri"/>
                          <a:cs typeface="Times New Roman" pitchFamily="18" charset="0"/>
                        </a:rPr>
                      </a:br>
                      <a:r>
                        <a:rPr lang="ar-TN" sz="2400" b="0" baseline="0" dirty="0" smtClean="0">
                          <a:latin typeface="Times New Roman" pitchFamily="18" charset="0"/>
                          <a:ea typeface="Calibri"/>
                          <a:cs typeface="Times New Roman" pitchFamily="18" charset="0"/>
                        </a:rPr>
                        <a:t>* </a:t>
                      </a:r>
                      <a:r>
                        <a:rPr lang="ar-TN" sz="2400" b="0" baseline="0" dirty="0" smtClean="0">
                          <a:solidFill>
                            <a:schemeClr val="tx1"/>
                          </a:solidFill>
                          <a:latin typeface="Times New Roman" pitchFamily="18" charset="0"/>
                          <a:ea typeface="Calibri"/>
                          <a:cs typeface="Times New Roman" pitchFamily="18" charset="0"/>
                        </a:rPr>
                        <a:t>بطاقة التهنئة أو العزاء</a:t>
                      </a:r>
                      <a:r>
                        <a:rPr lang="ar-TN" sz="2400" b="0" baseline="0" dirty="0" smtClean="0">
                          <a:latin typeface="Times New Roman" pitchFamily="18" charset="0"/>
                          <a:ea typeface="Calibri"/>
                          <a:cs typeface="Times New Roman" pitchFamily="18" charset="0"/>
                        </a:rPr>
                        <a:t>.(تمتاز بالقصر </a:t>
                      </a:r>
                      <a:r>
                        <a:rPr lang="ar-TN" sz="2400" b="0" baseline="0" dirty="0" err="1" smtClean="0">
                          <a:latin typeface="Times New Roman" pitchFamily="18" charset="0"/>
                          <a:ea typeface="Calibri"/>
                          <a:cs typeface="Times New Roman" pitchFamily="18" charset="0"/>
                        </a:rPr>
                        <a:t>و</a:t>
                      </a:r>
                      <a:r>
                        <a:rPr lang="ar-TN" sz="2400" b="0" baseline="0" dirty="0" smtClean="0">
                          <a:latin typeface="Times New Roman" pitchFamily="18" charset="0"/>
                          <a:ea typeface="Calibri"/>
                          <a:cs typeface="Times New Roman" pitchFamily="18" charset="0"/>
                        </a:rPr>
                        <a:t> غلبة العنصر العاطفي )</a:t>
                      </a:r>
                      <a:endParaRPr lang="fr-FR" sz="2400" b="0" dirty="0">
                        <a:latin typeface="Times New Roman" pitchFamily="18" charset="0"/>
                        <a:ea typeface="Calibri"/>
                        <a:cs typeface="Times New Roman" pitchFamily="18" charset="0"/>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1000108"/>
            <a:ext cx="9144000" cy="5857892"/>
          </a:xfrm>
        </p:spPr>
        <p:style>
          <a:lnRef idx="3">
            <a:schemeClr val="lt1"/>
          </a:lnRef>
          <a:fillRef idx="1">
            <a:schemeClr val="accent1"/>
          </a:fillRef>
          <a:effectRef idx="1">
            <a:schemeClr val="accent1"/>
          </a:effectRef>
          <a:fontRef idx="minor">
            <a:schemeClr val="lt1"/>
          </a:fontRef>
        </p:style>
        <p:txBody>
          <a:bodyPr/>
          <a:lstStyle/>
          <a:p>
            <a:pPr algn="r">
              <a:buNone/>
            </a:pPr>
            <a:endParaRPr lang="fr-FR" dirty="0"/>
          </a:p>
        </p:txBody>
      </p:sp>
      <p:graphicFrame>
        <p:nvGraphicFramePr>
          <p:cNvPr id="7" name="Tableau 6"/>
          <p:cNvGraphicFramePr>
            <a:graphicFrameLocks noGrp="1"/>
          </p:cNvGraphicFramePr>
          <p:nvPr/>
        </p:nvGraphicFramePr>
        <p:xfrm>
          <a:off x="142844" y="1142984"/>
          <a:ext cx="9001156" cy="5715016"/>
        </p:xfrm>
        <a:graphic>
          <a:graphicData uri="http://schemas.openxmlformats.org/drawingml/2006/table">
            <a:tbl>
              <a:tblPr firstRow="1" bandRow="1">
                <a:tableStyleId>{5C22544A-7EE6-4342-B048-85BDC9FD1C3A}</a:tableStyleId>
              </a:tblPr>
              <a:tblGrid>
                <a:gridCol w="157916"/>
                <a:gridCol w="8843240"/>
              </a:tblGrid>
              <a:tr h="5715016">
                <a:tc>
                  <a:txBody>
                    <a:bodyPr/>
                    <a:lstStyle/>
                    <a:p>
                      <a:pPr marL="71755" marR="71755" algn="ctr" rtl="1">
                        <a:spcAft>
                          <a:spcPts val="0"/>
                        </a:spcAft>
                      </a:pPr>
                      <a:endParaRPr lang="fr-FR" sz="800" dirty="0" smtClean="0">
                        <a:latin typeface="Calibri"/>
                        <a:ea typeface="Calibri"/>
                        <a:cs typeface="Arial"/>
                      </a:endParaRPr>
                    </a:p>
                  </a:txBody>
                  <a:tcPr marL="44450" marR="44450" marT="0" marB="0" vert="vert" anchor="ctr"/>
                </a:tc>
                <a:tc>
                  <a:txBody>
                    <a:bodyPr/>
                    <a:lstStyle/>
                    <a:p>
                      <a:pPr marL="742950" marR="723900" lvl="1" indent="-285750" algn="r" rtl="1">
                        <a:lnSpc>
                          <a:spcPct val="115000"/>
                        </a:lnSpc>
                        <a:spcAft>
                          <a:spcPts val="0"/>
                        </a:spcAft>
                        <a:buFont typeface="Symbol"/>
                        <a:buChar char=""/>
                        <a:tabLst>
                          <a:tab pos="167640" algn="l"/>
                        </a:tabLst>
                      </a:pPr>
                      <a:r>
                        <a:rPr kumimoji="0" lang="ar-TN" sz="2800" b="1" u="sng" kern="1200" dirty="0" smtClean="0">
                          <a:solidFill>
                            <a:srgbClr val="FFFF00"/>
                          </a:solidFill>
                          <a:latin typeface="+mn-lt"/>
                          <a:ea typeface="+mn-ea"/>
                          <a:cs typeface="+mn-cs"/>
                        </a:rPr>
                        <a:t>6-الرسالة باعتبار علاقتها بالواقع </a:t>
                      </a:r>
                      <a:r>
                        <a:rPr kumimoji="0" lang="ar-TN" sz="2800" b="1" u="sng" kern="1200" dirty="0" err="1" smtClean="0">
                          <a:solidFill>
                            <a:srgbClr val="FFFF00"/>
                          </a:solidFill>
                          <a:latin typeface="+mn-lt"/>
                          <a:ea typeface="+mn-ea"/>
                          <a:cs typeface="+mn-cs"/>
                        </a:rPr>
                        <a:t>المعيش</a:t>
                      </a:r>
                      <a:r>
                        <a:rPr kumimoji="0" lang="ar-TN" sz="2800" b="1" u="sng" kern="1200" dirty="0" smtClean="0">
                          <a:solidFill>
                            <a:srgbClr val="FFFF00"/>
                          </a:solidFill>
                          <a:latin typeface="+mn-lt"/>
                          <a:ea typeface="+mn-ea"/>
                          <a:cs typeface="+mn-cs"/>
                        </a:rPr>
                        <a:t>: </a:t>
                      </a:r>
                      <a:br>
                        <a:rPr kumimoji="0" lang="ar-TN" sz="2800" b="1" u="sng" kern="1200" dirty="0" smtClean="0">
                          <a:solidFill>
                            <a:srgbClr val="FFFF00"/>
                          </a:solidFill>
                          <a:latin typeface="+mn-lt"/>
                          <a:ea typeface="+mn-ea"/>
                          <a:cs typeface="+mn-cs"/>
                        </a:rPr>
                      </a:br>
                      <a:r>
                        <a:rPr kumimoji="0" lang="ar-SA" sz="2800" b="1" kern="1200" dirty="0" smtClean="0">
                          <a:solidFill>
                            <a:schemeClr val="lt1"/>
                          </a:solidFill>
                          <a:latin typeface="+mn-lt"/>
                          <a:ea typeface="+mn-ea"/>
                          <a:cs typeface="+mn-cs"/>
                        </a:rPr>
                        <a:t>فلها وظيفة إخباريّة أساسا ولكنها قد تكون لها وظيفة جماليّة(=لا بد من التمييز بين الرسائل التي يتبادلها </a:t>
                      </a:r>
                      <a:r>
                        <a:rPr kumimoji="0" lang="ar-SA" sz="2800" b="1" kern="1200" dirty="0" smtClean="0">
                          <a:solidFill>
                            <a:schemeClr val="tx1"/>
                          </a:solidFill>
                          <a:latin typeface="+mn-lt"/>
                          <a:ea typeface="+mn-ea"/>
                          <a:cs typeface="+mn-cs"/>
                        </a:rPr>
                        <a:t>المتراسلون الحقيقيون</a:t>
                      </a:r>
                      <a:r>
                        <a:rPr kumimoji="0" lang="ar-SA" sz="2800" b="1" kern="1200" dirty="0" smtClean="0">
                          <a:solidFill>
                            <a:schemeClr val="lt1"/>
                          </a:solidFill>
                          <a:latin typeface="+mn-lt"/>
                          <a:ea typeface="+mn-ea"/>
                          <a:cs typeface="+mn-cs"/>
                        </a:rPr>
                        <a:t>(</a:t>
                      </a:r>
                      <a:r>
                        <a:rPr kumimoji="0" lang="ar-SA" sz="2800" b="1" kern="1200" dirty="0" err="1" smtClean="0">
                          <a:solidFill>
                            <a:schemeClr val="lt1"/>
                          </a:solidFill>
                          <a:latin typeface="+mn-lt"/>
                          <a:ea typeface="+mn-ea"/>
                          <a:cs typeface="+mn-cs"/>
                        </a:rPr>
                        <a:t>الشابي</a:t>
                      </a:r>
                      <a:r>
                        <a:rPr kumimoji="0" lang="ar-SA" sz="2800" b="1" kern="1200" dirty="0" smtClean="0">
                          <a:solidFill>
                            <a:schemeClr val="lt1"/>
                          </a:solidFill>
                          <a:latin typeface="+mn-lt"/>
                          <a:ea typeface="+mn-ea"/>
                          <a:cs typeface="+mn-cs"/>
                        </a:rPr>
                        <a:t> و </a:t>
                      </a:r>
                      <a:r>
                        <a:rPr kumimoji="0" lang="ar-SA" sz="2800" b="1" kern="1200" dirty="0" err="1" smtClean="0">
                          <a:solidFill>
                            <a:schemeClr val="lt1"/>
                          </a:solidFill>
                          <a:latin typeface="+mn-lt"/>
                          <a:ea typeface="+mn-ea"/>
                          <a:cs typeface="+mn-cs"/>
                        </a:rPr>
                        <a:t>الحليوي</a:t>
                      </a:r>
                      <a:r>
                        <a:rPr kumimoji="0" lang="ar-SA" sz="2800" b="1" kern="1200" dirty="0" smtClean="0">
                          <a:solidFill>
                            <a:schemeClr val="lt1"/>
                          </a:solidFill>
                          <a:latin typeface="+mn-lt"/>
                          <a:ea typeface="+mn-ea"/>
                          <a:cs typeface="+mn-cs"/>
                        </a:rPr>
                        <a:t> مثلا) </a:t>
                      </a:r>
                      <a:r>
                        <a:rPr kumimoji="0" lang="ar-SA" sz="2800" b="1" kern="1200" dirty="0" err="1" smtClean="0">
                          <a:solidFill>
                            <a:schemeClr val="lt1"/>
                          </a:solidFill>
                          <a:latin typeface="+mn-lt"/>
                          <a:ea typeface="+mn-ea"/>
                          <a:cs typeface="+mn-cs"/>
                        </a:rPr>
                        <a:t>و</a:t>
                      </a:r>
                      <a:r>
                        <a:rPr kumimoji="0" lang="ar-SA" sz="2800" b="1" kern="1200" dirty="0" smtClean="0">
                          <a:solidFill>
                            <a:schemeClr val="lt1"/>
                          </a:solidFill>
                          <a:latin typeface="+mn-lt"/>
                          <a:ea typeface="+mn-ea"/>
                          <a:cs typeface="+mn-cs"/>
                        </a:rPr>
                        <a:t> الرسائل التي يمكن أن تقرأ في رواية ،و التي توجهها </a:t>
                      </a:r>
                      <a:r>
                        <a:rPr kumimoji="0" lang="ar-SA" sz="2800" b="1" kern="1200" dirty="0" smtClean="0">
                          <a:solidFill>
                            <a:schemeClr val="tx1"/>
                          </a:solidFill>
                          <a:latin typeface="+mn-lt"/>
                          <a:ea typeface="+mn-ea"/>
                          <a:cs typeface="+mn-cs"/>
                        </a:rPr>
                        <a:t>شخصيات </a:t>
                      </a:r>
                      <a:r>
                        <a:rPr kumimoji="0" lang="ar-TN" sz="2800" b="1" kern="1200" dirty="0" smtClean="0">
                          <a:solidFill>
                            <a:schemeClr val="tx1"/>
                          </a:solidFill>
                          <a:latin typeface="+mn-lt"/>
                          <a:ea typeface="+mn-ea"/>
                          <a:cs typeface="+mn-cs"/>
                        </a:rPr>
                        <a:t>ورقية </a:t>
                      </a:r>
                      <a:r>
                        <a:rPr kumimoji="0" lang="ar-SA" sz="2800" b="1" kern="1200" dirty="0" smtClean="0">
                          <a:solidFill>
                            <a:schemeClr val="tx1"/>
                          </a:solidFill>
                          <a:latin typeface="+mn-lt"/>
                          <a:ea typeface="+mn-ea"/>
                          <a:cs typeface="+mn-cs"/>
                        </a:rPr>
                        <a:t>من صنع الخيال </a:t>
                      </a:r>
                      <a:r>
                        <a:rPr kumimoji="0" lang="ar-SA" sz="2800" b="1" kern="1200" dirty="0" smtClean="0">
                          <a:solidFill>
                            <a:schemeClr val="lt1"/>
                          </a:solidFill>
                          <a:latin typeface="+mn-lt"/>
                          <a:ea typeface="+mn-ea"/>
                          <a:cs typeface="+mn-cs"/>
                        </a:rPr>
                        <a:t>(كالرسائل الفارسية  </a:t>
                      </a:r>
                      <a:r>
                        <a:rPr kumimoji="0" lang="ar-SA" sz="2800" b="1" kern="1200" dirty="0" err="1" smtClean="0">
                          <a:solidFill>
                            <a:schemeClr val="lt1"/>
                          </a:solidFill>
                          <a:latin typeface="+mn-lt"/>
                          <a:ea typeface="+mn-ea"/>
                          <a:cs typeface="+mn-cs"/>
                        </a:rPr>
                        <a:t>لمونتسكيو</a:t>
                      </a:r>
                      <a:r>
                        <a:rPr kumimoji="0" lang="ar-SA" sz="2800" b="1" kern="1200" dirty="0" smtClean="0">
                          <a:solidFill>
                            <a:schemeClr val="lt1"/>
                          </a:solidFill>
                          <a:latin typeface="+mn-lt"/>
                          <a:ea typeface="+mn-ea"/>
                          <a:cs typeface="+mn-cs"/>
                        </a:rPr>
                        <a:t>).</a:t>
                      </a:r>
                      <a:endParaRPr lang="ar-TN" sz="2800" baseline="0" dirty="0" smtClean="0">
                        <a:latin typeface="Comic Sans MS" pitchFamily="66" charset="0"/>
                        <a:ea typeface="Calibri"/>
                        <a:cs typeface="AF_Unizah" pitchFamily="2" charset="-78"/>
                      </a:endParaRPr>
                    </a:p>
                  </a:txBody>
                  <a:tcPr marL="44450" marR="44450" marT="0" marB="0" anchor="ctr"/>
                </a:tc>
              </a:tr>
            </a:tbl>
          </a:graphicData>
        </a:graphic>
      </p:graphicFrame>
      <p:sp>
        <p:nvSpPr>
          <p:cNvPr id="6" name="Titre 3"/>
          <p:cNvSpPr txBox="1">
            <a:spLocks/>
          </p:cNvSpPr>
          <p:nvPr/>
        </p:nvSpPr>
        <p:spPr>
          <a:xfrm>
            <a:off x="6572232" y="0"/>
            <a:ext cx="2571768" cy="714356"/>
          </a:xfrm>
          <a:prstGeom prst="rect">
            <a:avLst/>
          </a:prstGeom>
        </p:spPr>
        <p:style>
          <a:lnRef idx="1">
            <a:schemeClr val="accent3"/>
          </a:lnRef>
          <a:fillRef idx="3">
            <a:schemeClr val="accent3"/>
          </a:fillRef>
          <a:effectRef idx="2">
            <a:schemeClr val="accent3"/>
          </a:effectRef>
          <a:fontRef idx="minor">
            <a:schemeClr val="lt1"/>
          </a:fontRef>
        </p:style>
        <p:txBody>
          <a:bodyPr vert="horz" lIns="0" rIns="0" bIns="0"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TN" sz="5000" b="0" i="0" u="none" strike="noStrike" kern="1200" cap="none" spc="0" normalizeH="0" baseline="0" noProof="0" smtClean="0">
                <a:ln>
                  <a:noFill/>
                </a:ln>
                <a:solidFill>
                  <a:schemeClr val="lt1"/>
                </a:solidFill>
                <a:effectLst/>
                <a:uLnTx/>
                <a:uFillTx/>
                <a:latin typeface="+mn-lt"/>
                <a:ea typeface="+mn-ea"/>
                <a:cs typeface="AF_Taif Normal" pitchFamily="2" charset="-78"/>
              </a:rPr>
              <a:t>التراسل</a:t>
            </a:r>
            <a:endParaRPr kumimoji="0" lang="fr-FR" sz="5000" b="0" i="0" u="none" strike="noStrike" kern="1200" cap="none" spc="0" normalizeH="0" baseline="0" noProof="0" dirty="0">
              <a:ln>
                <a:noFill/>
              </a:ln>
              <a:solidFill>
                <a:schemeClr val="lt1"/>
              </a:solidFill>
              <a:effectLst/>
              <a:uLnTx/>
              <a:uFillTx/>
              <a:latin typeface="+mn-lt"/>
              <a:ea typeface="+mn-ea"/>
              <a:cs typeface="AF_Taif Normal"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1083</TotalTime>
  <Words>532</Words>
  <Application>Microsoft Office PowerPoint</Application>
  <PresentationFormat>Affichage à l'écran (4:3)</PresentationFormat>
  <Paragraphs>113</Paragraphs>
  <Slides>27</Slides>
  <Notes>26</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التراسل</vt:lpstr>
      <vt:lpstr>Diapositive 22</vt:lpstr>
      <vt:lpstr>Diapositive 23</vt:lpstr>
      <vt:lpstr>Diapositive 24</vt:lpstr>
      <vt:lpstr>Diapositive 25</vt:lpstr>
      <vt:lpstr>Diapositive 26</vt:lpstr>
      <vt:lpstr>Diapositive 27</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الترسّل</dc:title>
  <dc:creator>SWEET</dc:creator>
  <cp:lastModifiedBy>SWEET</cp:lastModifiedBy>
  <cp:revision>116</cp:revision>
  <dcterms:created xsi:type="dcterms:W3CDTF">2009-03-31T19:43:38Z</dcterms:created>
  <dcterms:modified xsi:type="dcterms:W3CDTF">2009-04-25T13:47:45Z</dcterms:modified>
</cp:coreProperties>
</file>